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56" r:id="rId3"/>
    <p:sldId id="257" r:id="rId4"/>
    <p:sldId id="258" r:id="rId5"/>
    <p:sldId id="259" r:id="rId6"/>
    <p:sldId id="260" r:id="rId7"/>
    <p:sldId id="261" r:id="rId8"/>
    <p:sldId id="262" r:id="rId9"/>
    <p:sldId id="263" r:id="rId10"/>
    <p:sldId id="264" r:id="rId11"/>
    <p:sldId id="265" r:id="rId12"/>
    <p:sldId id="268" r:id="rId13"/>
    <p:sldId id="277" r:id="rId14"/>
    <p:sldId id="267" r:id="rId15"/>
    <p:sldId id="269" r:id="rId16"/>
    <p:sldId id="270" r:id="rId17"/>
    <p:sldId id="266" r:id="rId18"/>
    <p:sldId id="278" r:id="rId19"/>
    <p:sldId id="272" r:id="rId20"/>
    <p:sldId id="276" r:id="rId21"/>
    <p:sldId id="275"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542708"/>
    <a:srgbClr val="9077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57" autoAdjust="0"/>
    <p:restoredTop sz="94660"/>
  </p:normalViewPr>
  <p:slideViewPr>
    <p:cSldViewPr snapToGrid="0">
      <p:cViewPr varScale="1">
        <p:scale>
          <a:sx n="72" d="100"/>
          <a:sy n="72" d="100"/>
        </p:scale>
        <p:origin x="963"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3099-F2DE-C853-B69E-964194DA2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DA7E5F-72C8-D979-0B87-146405B785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748BBCC-559E-2223-1CDA-02D79CFC6D32}"/>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C4C9BC20-D841-5B3F-11CE-CD5016D0EC0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8AA5597-DED6-2DEF-73B5-93A01F998A9A}"/>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957433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A067-922E-AB05-2FAE-E188D7B8D0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902ACC-03E4-A3A8-F82A-33B276583F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FFF72F-A77F-696B-6A74-8C2FD122F5A0}"/>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51114B0E-6D89-CD92-D6EB-B02D04F7CD1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7C89742-EED9-2FDB-DA35-2B72E58CB4E8}"/>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1732782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A71373-7E80-69FB-F53C-572DDF1F1A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5CC013-D933-AF86-5110-B313835A5D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9B5DC7-C935-811D-EF93-346C50B63BA1}"/>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F15A2776-F955-4ECD-1332-60A3D432E75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2DDE3FF-4355-14EA-1446-A49BE9E068B4}"/>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484051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D520-B625-C618-6292-4D8827D5F1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9EBBDE-98BC-5F64-BCFF-9366561EC0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31EF96-CF17-B286-6555-BBD154A312F3}"/>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3FD663ED-0FD4-4E07-B299-E0D4579D489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DF15C3B-6C2E-7A91-A0C2-8C7698DECA70}"/>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2678590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A0255-76BC-0C4C-A9ED-712542AB60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0BEFEB3-85E0-F465-8A85-9EDA02CB7B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F54778-2DD0-EEAB-4333-0CD2D4C1A161}"/>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887EF906-BA2D-7971-7552-63B0E30AD21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915465A-B862-3371-F136-ABBB4A0A5255}"/>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422525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DC4F0-7585-2AE9-D191-3C3BD09E8A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AFA468-4797-15AC-6774-9D6B167A6A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AEF1DD-F15F-AAAE-8C80-E4FD1E86C7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5D3AD9-5F0C-29B2-1830-B00645267045}"/>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6" name="Footer Placeholder 5">
            <a:extLst>
              <a:ext uri="{FF2B5EF4-FFF2-40B4-BE49-F238E27FC236}">
                <a16:creationId xmlns:a16="http://schemas.microsoft.com/office/drawing/2014/main" id="{EC90954B-3668-529E-F3FE-C651C5EAAB5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B868161-963D-7541-ADE6-C5478A4D12B0}"/>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3728037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594E-3F06-C710-F8ED-F13AB95663B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6409F3-881C-E0E7-46DE-3088C9E335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2DA2C-3A6E-BBDA-47DD-01A20CC6B2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12B3D1-03C2-958C-7E33-AB0F04B0E2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DFA819-DD3B-E122-14D1-EFFCB04B0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EAA5315-FA0D-60AC-AC36-849C17A1834B}"/>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8" name="Footer Placeholder 7">
            <a:extLst>
              <a:ext uri="{FF2B5EF4-FFF2-40B4-BE49-F238E27FC236}">
                <a16:creationId xmlns:a16="http://schemas.microsoft.com/office/drawing/2014/main" id="{13778EEB-C2A9-EF47-1D49-17E71B1C14DB}"/>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C8CE1FD2-BD43-7F7B-A1AA-FD75C41F9239}"/>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110182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2FAF0-D9FD-69A0-DD91-8076DD41E3C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D484B4-A876-F760-B57A-04685E2F0D6C}"/>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4" name="Footer Placeholder 3">
            <a:extLst>
              <a:ext uri="{FF2B5EF4-FFF2-40B4-BE49-F238E27FC236}">
                <a16:creationId xmlns:a16="http://schemas.microsoft.com/office/drawing/2014/main" id="{24D6CB56-8A2E-1596-5836-FDAC544EB831}"/>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5BC8443F-DC75-5998-6A3C-976F56EBED16}"/>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217979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2DEFFD-A4FF-A442-4277-184D61E3AE73}"/>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3" name="Footer Placeholder 2">
            <a:extLst>
              <a:ext uri="{FF2B5EF4-FFF2-40B4-BE49-F238E27FC236}">
                <a16:creationId xmlns:a16="http://schemas.microsoft.com/office/drawing/2014/main" id="{FB73BFA3-910B-4412-23FE-13F884DBB836}"/>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300BB6C0-2D21-C147-6C8A-9BF9354DE677}"/>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501524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2EE4-AA75-ACD8-C418-3FFAE3B43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0DC810E-15F2-83ED-76EF-9990B87FC7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AB8070-160A-5E19-E116-21445C3DE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F143A8-D800-52F3-30B6-88D9F0164DEA}"/>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6" name="Footer Placeholder 5">
            <a:extLst>
              <a:ext uri="{FF2B5EF4-FFF2-40B4-BE49-F238E27FC236}">
                <a16:creationId xmlns:a16="http://schemas.microsoft.com/office/drawing/2014/main" id="{D3412721-0A54-68C2-9BA5-A237AA18771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1DDA5B8-A66D-769D-1DFE-2A1DD9778A55}"/>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220854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B57F-34B5-1FEC-5C29-CBFFD9DF2F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57F186-17A8-9674-71DB-98BD27047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98AFBD50-73D2-E1FE-FB6C-3914A2D4E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2DEDA-0A35-E7F1-F383-44760B317BD0}"/>
              </a:ext>
            </a:extLst>
          </p:cNvPr>
          <p:cNvSpPr>
            <a:spLocks noGrp="1"/>
          </p:cNvSpPr>
          <p:nvPr>
            <p:ph type="dt" sz="half" idx="10"/>
          </p:nvPr>
        </p:nvSpPr>
        <p:spPr/>
        <p:txBody>
          <a:bodyPr/>
          <a:lstStyle/>
          <a:p>
            <a:fld id="{C28A5D37-9035-4EAC-96A2-0751751A222D}" type="datetimeFigureOut">
              <a:rPr lang="en-IN" smtClean="0"/>
              <a:t>18-04-2024</a:t>
            </a:fld>
            <a:endParaRPr lang="en-IN" dirty="0"/>
          </a:p>
        </p:txBody>
      </p:sp>
      <p:sp>
        <p:nvSpPr>
          <p:cNvPr id="6" name="Footer Placeholder 5">
            <a:extLst>
              <a:ext uri="{FF2B5EF4-FFF2-40B4-BE49-F238E27FC236}">
                <a16:creationId xmlns:a16="http://schemas.microsoft.com/office/drawing/2014/main" id="{C7854BBD-8960-B91B-C149-2BB63EC5800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F20797A-7094-7910-20C6-A06FEB4C68BB}"/>
              </a:ext>
            </a:extLst>
          </p:cNvPr>
          <p:cNvSpPr>
            <a:spLocks noGrp="1"/>
          </p:cNvSpPr>
          <p:nvPr>
            <p:ph type="sldNum" sz="quarter" idx="12"/>
          </p:nvPr>
        </p:nvSpPr>
        <p:spPr/>
        <p:txBody>
          <a:bodyPr/>
          <a:lstStyle/>
          <a:p>
            <a:fld id="{98AAD995-7037-49E5-96CD-5F47FE6F0BD2}" type="slidenum">
              <a:rPr lang="en-IN" smtClean="0"/>
              <a:t>‹#›</a:t>
            </a:fld>
            <a:endParaRPr lang="en-IN" dirty="0"/>
          </a:p>
        </p:txBody>
      </p:sp>
    </p:spTree>
    <p:extLst>
      <p:ext uri="{BB962C8B-B14F-4D97-AF65-F5344CB8AC3E}">
        <p14:creationId xmlns:p14="http://schemas.microsoft.com/office/powerpoint/2010/main" val="381042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C15EA4-D835-A286-CF38-141F4D3B4C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0331CA-783C-38B1-74EF-D174278469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517D1C-9DD3-B80F-60CD-F51F71E24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A5D37-9035-4EAC-96A2-0751751A222D}" type="datetimeFigureOut">
              <a:rPr lang="en-IN" smtClean="0"/>
              <a:t>18-04-2024</a:t>
            </a:fld>
            <a:endParaRPr lang="en-IN" dirty="0"/>
          </a:p>
        </p:txBody>
      </p:sp>
      <p:sp>
        <p:nvSpPr>
          <p:cNvPr id="5" name="Footer Placeholder 4">
            <a:extLst>
              <a:ext uri="{FF2B5EF4-FFF2-40B4-BE49-F238E27FC236}">
                <a16:creationId xmlns:a16="http://schemas.microsoft.com/office/drawing/2014/main" id="{092DE130-F505-B878-27D2-2DD204F0F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888BB562-2F49-7D68-2EC0-678C5B35E7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AAD995-7037-49E5-96CD-5F47FE6F0BD2}" type="slidenum">
              <a:rPr lang="en-IN" smtClean="0"/>
              <a:t>‹#›</a:t>
            </a:fld>
            <a:endParaRPr lang="en-IN" dirty="0"/>
          </a:p>
        </p:txBody>
      </p:sp>
    </p:spTree>
    <p:extLst>
      <p:ext uri="{BB962C8B-B14F-4D97-AF65-F5344CB8AC3E}">
        <p14:creationId xmlns:p14="http://schemas.microsoft.com/office/powerpoint/2010/main" val="3411689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F88B2-49FF-F6AD-69BD-076C20D065ED}"/>
              </a:ext>
            </a:extLst>
          </p:cNvPr>
          <p:cNvPicPr>
            <a:picLocks noChangeAspect="1"/>
          </p:cNvPicPr>
          <p:nvPr/>
        </p:nvPicPr>
        <p:blipFill rotWithShape="1">
          <a:blip r:embed="rId2">
            <a:extLst>
              <a:ext uri="{28A0092B-C50C-407E-A947-70E740481C1C}">
                <a14:useLocalDpi xmlns:a14="http://schemas.microsoft.com/office/drawing/2010/main" val="0"/>
              </a:ext>
            </a:extLst>
          </a:blip>
          <a:srcRect t="30361"/>
          <a:stretch/>
        </p:blipFill>
        <p:spPr>
          <a:xfrm>
            <a:off x="0" y="0"/>
            <a:ext cx="12192000" cy="6858000"/>
          </a:xfrm>
          <a:prstGeom prst="rect">
            <a:avLst/>
          </a:prstGeom>
        </p:spPr>
      </p:pic>
      <p:sp>
        <p:nvSpPr>
          <p:cNvPr id="5" name="TextBox 4">
            <a:extLst>
              <a:ext uri="{FF2B5EF4-FFF2-40B4-BE49-F238E27FC236}">
                <a16:creationId xmlns:a16="http://schemas.microsoft.com/office/drawing/2014/main" id="{C0D4DAC4-9F95-0A92-32A9-E5BC8AEF2BB0}"/>
              </a:ext>
            </a:extLst>
          </p:cNvPr>
          <p:cNvSpPr txBox="1"/>
          <p:nvPr/>
        </p:nvSpPr>
        <p:spPr>
          <a:xfrm>
            <a:off x="490331" y="574021"/>
            <a:ext cx="10952922" cy="1107996"/>
          </a:xfrm>
          <a:prstGeom prst="rect">
            <a:avLst/>
          </a:prstGeom>
          <a:noFill/>
        </p:spPr>
        <p:txBody>
          <a:bodyPr wrap="square">
            <a:spAutoFit/>
          </a:bodyPr>
          <a:lstStyle/>
          <a:p>
            <a:pPr algn="ctr"/>
            <a:r>
              <a:rPr lang="en-IN" sz="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EDA HOTEL BOOKING ANALYSIS</a:t>
            </a:r>
          </a:p>
        </p:txBody>
      </p:sp>
      <p:sp>
        <p:nvSpPr>
          <p:cNvPr id="7" name="TextBox 6">
            <a:extLst>
              <a:ext uri="{FF2B5EF4-FFF2-40B4-BE49-F238E27FC236}">
                <a16:creationId xmlns:a16="http://schemas.microsoft.com/office/drawing/2014/main" id="{ACFAC8FB-812B-2810-0E1D-1222ADF38152}"/>
              </a:ext>
            </a:extLst>
          </p:cNvPr>
          <p:cNvSpPr txBox="1"/>
          <p:nvPr/>
        </p:nvSpPr>
        <p:spPr>
          <a:xfrm>
            <a:off x="0" y="6211669"/>
            <a:ext cx="6096000" cy="646331"/>
          </a:xfrm>
          <a:prstGeom prst="rect">
            <a:avLst/>
          </a:prstGeom>
          <a:noFill/>
        </p:spPr>
        <p:txBody>
          <a:bodyPr wrap="square">
            <a:spAutoFit/>
          </a:bodyPr>
          <a:lstStyle/>
          <a:p>
            <a:r>
              <a:rPr lang="en-IN" b="1" u="sng" dirty="0">
                <a:solidFill>
                  <a:schemeClr val="bg1"/>
                </a:solidFill>
              </a:rPr>
              <a:t>Presented by</a:t>
            </a:r>
          </a:p>
          <a:p>
            <a:r>
              <a:rPr lang="en-IN" dirty="0">
                <a:solidFill>
                  <a:schemeClr val="bg1"/>
                </a:solidFill>
              </a:rPr>
              <a:t>Rashmi, Krishna &amp; Shreya</a:t>
            </a:r>
          </a:p>
        </p:txBody>
      </p:sp>
      <p:sp>
        <p:nvSpPr>
          <p:cNvPr id="9" name="TextBox 8">
            <a:extLst>
              <a:ext uri="{FF2B5EF4-FFF2-40B4-BE49-F238E27FC236}">
                <a16:creationId xmlns:a16="http://schemas.microsoft.com/office/drawing/2014/main" id="{7DA70778-BF9A-6665-9048-7687F936EF4A}"/>
              </a:ext>
            </a:extLst>
          </p:cNvPr>
          <p:cNvSpPr txBox="1"/>
          <p:nvPr/>
        </p:nvSpPr>
        <p:spPr>
          <a:xfrm>
            <a:off x="10568610" y="6211668"/>
            <a:ext cx="1623390" cy="646331"/>
          </a:xfrm>
          <a:prstGeom prst="rect">
            <a:avLst/>
          </a:prstGeom>
          <a:noFill/>
        </p:spPr>
        <p:txBody>
          <a:bodyPr wrap="square">
            <a:spAutoFit/>
          </a:bodyPr>
          <a:lstStyle/>
          <a:p>
            <a:r>
              <a:rPr lang="en-IN" b="1" u="sng" dirty="0">
                <a:solidFill>
                  <a:schemeClr val="bg1"/>
                </a:solidFill>
              </a:rPr>
              <a:t>Guided by:</a:t>
            </a:r>
          </a:p>
          <a:p>
            <a:r>
              <a:rPr lang="en-IN" dirty="0">
                <a:solidFill>
                  <a:schemeClr val="bg1"/>
                </a:solidFill>
              </a:rPr>
              <a:t>Abhishek sir</a:t>
            </a:r>
          </a:p>
        </p:txBody>
      </p:sp>
    </p:spTree>
    <p:extLst>
      <p:ext uri="{BB962C8B-B14F-4D97-AF65-F5344CB8AC3E}">
        <p14:creationId xmlns:p14="http://schemas.microsoft.com/office/powerpoint/2010/main" val="368611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369A8CFB-E8BB-339D-116A-CF83BDF8FAB3}"/>
              </a:ext>
            </a:extLst>
          </p:cNvPr>
          <p:cNvSpPr txBox="1"/>
          <p:nvPr/>
        </p:nvSpPr>
        <p:spPr>
          <a:xfrm>
            <a:off x="172278" y="428247"/>
            <a:ext cx="11555895" cy="707886"/>
          </a:xfrm>
          <a:prstGeom prst="rect">
            <a:avLst/>
          </a:prstGeom>
          <a:noFill/>
        </p:spPr>
        <p:txBody>
          <a:bodyPr wrap="square">
            <a:spAutoFit/>
          </a:bodyPr>
          <a:lstStyle/>
          <a:p>
            <a:pPr algn="ctr"/>
            <a:r>
              <a:rPr lang="en-US"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Monthly Cancellation Rate Correlate With Total ADR</a:t>
            </a:r>
            <a:endParaRPr lang="en-IN"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05037D6E-9200-65E1-FCDD-4FBECC797EE1}"/>
              </a:ext>
            </a:extLst>
          </p:cNvPr>
          <p:cNvSpPr txBox="1"/>
          <p:nvPr/>
        </p:nvSpPr>
        <p:spPr>
          <a:xfrm>
            <a:off x="366091" y="2547971"/>
            <a:ext cx="4901647" cy="3108543"/>
          </a:xfrm>
          <a:prstGeom prst="rect">
            <a:avLst/>
          </a:prstGeom>
          <a:noFill/>
        </p:spPr>
        <p:txBody>
          <a:bodyPr wrap="square">
            <a:spAutoFit/>
          </a:bodyPr>
          <a:lstStyle/>
          <a:p>
            <a:r>
              <a:rPr lang="en-US" sz="2800" dirty="0">
                <a:solidFill>
                  <a:schemeClr val="accent2">
                    <a:lumMod val="50000"/>
                  </a:schemeClr>
                </a:solidFill>
                <a:effectLst/>
                <a:latin typeface="Söhne"/>
              </a:rPr>
              <a:t>A</a:t>
            </a:r>
            <a:r>
              <a:rPr lang="en-US" sz="2800" b="0" i="0" dirty="0">
                <a:solidFill>
                  <a:schemeClr val="accent2">
                    <a:lumMod val="50000"/>
                  </a:schemeClr>
                </a:solidFill>
                <a:effectLst/>
                <a:latin typeface="Söhne"/>
              </a:rPr>
              <a:t> high cancellation rate coinciding with a high ADR for August and July</a:t>
            </a:r>
          </a:p>
          <a:p>
            <a:endParaRPr lang="en-US" sz="2800" b="0" i="0" dirty="0">
              <a:solidFill>
                <a:schemeClr val="accent2">
                  <a:lumMod val="50000"/>
                </a:schemeClr>
              </a:solidFill>
              <a:effectLst/>
              <a:latin typeface="Söhne"/>
            </a:endParaRPr>
          </a:p>
          <a:p>
            <a:pPr marL="457200" indent="-457200">
              <a:buFont typeface="Wingdings" panose="05000000000000000000" pitchFamily="2" charset="2"/>
              <a:buChar char="Ø"/>
            </a:pPr>
            <a:r>
              <a:rPr lang="en-IN" sz="2800" i="0" dirty="0">
                <a:solidFill>
                  <a:schemeClr val="accent2">
                    <a:lumMod val="50000"/>
                  </a:schemeClr>
                </a:solidFill>
                <a:effectLst/>
                <a:latin typeface="Söhne"/>
              </a:rPr>
              <a:t>Adjust Pricing Strategy</a:t>
            </a:r>
            <a:endParaRPr lang="en-US" sz="2800" i="0" dirty="0">
              <a:solidFill>
                <a:schemeClr val="accent2">
                  <a:lumMod val="50000"/>
                </a:schemeClr>
              </a:solidFill>
              <a:effectLst/>
              <a:latin typeface="Söhne"/>
            </a:endParaRPr>
          </a:p>
          <a:p>
            <a:pPr marL="457200" indent="-457200">
              <a:buFont typeface="Wingdings" panose="05000000000000000000" pitchFamily="2" charset="2"/>
              <a:buChar char="Ø"/>
            </a:pPr>
            <a:r>
              <a:rPr lang="en-IN" sz="2800" i="0" dirty="0">
                <a:solidFill>
                  <a:schemeClr val="accent2">
                    <a:lumMod val="50000"/>
                  </a:schemeClr>
                </a:solidFill>
                <a:effectLst/>
                <a:latin typeface="Söhne"/>
              </a:rPr>
              <a:t>Offer Promotions</a:t>
            </a:r>
            <a:endParaRPr lang="en-US" sz="2800" dirty="0">
              <a:solidFill>
                <a:schemeClr val="accent2">
                  <a:lumMod val="50000"/>
                </a:schemeClr>
              </a:solidFill>
              <a:effectLst/>
              <a:latin typeface="Söhne"/>
            </a:endParaRPr>
          </a:p>
          <a:p>
            <a:pPr marL="457200" indent="-457200">
              <a:buFont typeface="Wingdings" panose="05000000000000000000" pitchFamily="2" charset="2"/>
              <a:buChar char="Ø"/>
            </a:pPr>
            <a:r>
              <a:rPr lang="en-US" sz="2800" i="0" dirty="0">
                <a:solidFill>
                  <a:schemeClr val="accent2">
                    <a:lumMod val="50000"/>
                  </a:schemeClr>
                </a:solidFill>
                <a:latin typeface="Söhne"/>
              </a:rPr>
              <a:t>I</a:t>
            </a:r>
            <a:r>
              <a:rPr lang="en-IN" sz="2800" i="0" dirty="0">
                <a:solidFill>
                  <a:schemeClr val="accent2">
                    <a:lumMod val="50000"/>
                  </a:schemeClr>
                </a:solidFill>
                <a:effectLst/>
                <a:latin typeface="Söhne"/>
              </a:rPr>
              <a:t>mprove Booking Flexibility</a:t>
            </a:r>
            <a:endParaRPr lang="en-IN" sz="2800" dirty="0">
              <a:solidFill>
                <a:schemeClr val="accent2">
                  <a:lumMod val="50000"/>
                </a:schemeClr>
              </a:solidFill>
            </a:endParaRPr>
          </a:p>
        </p:txBody>
      </p:sp>
      <p:pic>
        <p:nvPicPr>
          <p:cNvPr id="7" name="Picture 6">
            <a:extLst>
              <a:ext uri="{FF2B5EF4-FFF2-40B4-BE49-F238E27FC236}">
                <a16:creationId xmlns:a16="http://schemas.microsoft.com/office/drawing/2014/main" id="{0A017501-E029-C472-7469-D6EC53342EF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5144288" y="2022492"/>
            <a:ext cx="6747094" cy="3949148"/>
          </a:xfrm>
          <a:prstGeom prst="rect">
            <a:avLst/>
          </a:prstGeom>
        </p:spPr>
      </p:pic>
    </p:spTree>
    <p:extLst>
      <p:ext uri="{BB962C8B-B14F-4D97-AF65-F5344CB8AC3E}">
        <p14:creationId xmlns:p14="http://schemas.microsoft.com/office/powerpoint/2010/main" val="1441371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59BE6D8C-1909-2BF0-CD58-AD740E2E5DD1}"/>
              </a:ext>
            </a:extLst>
          </p:cNvPr>
          <p:cNvSpPr txBox="1"/>
          <p:nvPr/>
        </p:nvSpPr>
        <p:spPr>
          <a:xfrm>
            <a:off x="2802834" y="308977"/>
            <a:ext cx="6096000" cy="707886"/>
          </a:xfrm>
          <a:prstGeom prst="rect">
            <a:avLst/>
          </a:prstGeom>
          <a:noFill/>
        </p:spPr>
        <p:txBody>
          <a:bodyPr wrap="square">
            <a:spAutoFit/>
          </a:bodyPr>
          <a:lstStyle/>
          <a:p>
            <a:pPr algn="ctr"/>
            <a:r>
              <a:rPr lang="en-IN"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Most popular room type</a:t>
            </a:r>
          </a:p>
        </p:txBody>
      </p:sp>
      <p:sp>
        <p:nvSpPr>
          <p:cNvPr id="6" name="TextBox 5">
            <a:extLst>
              <a:ext uri="{FF2B5EF4-FFF2-40B4-BE49-F238E27FC236}">
                <a16:creationId xmlns:a16="http://schemas.microsoft.com/office/drawing/2014/main" id="{22F24480-03BC-9121-1F85-B7DC1523FBBC}"/>
              </a:ext>
            </a:extLst>
          </p:cNvPr>
          <p:cNvSpPr txBox="1"/>
          <p:nvPr/>
        </p:nvSpPr>
        <p:spPr>
          <a:xfrm>
            <a:off x="72887" y="1953141"/>
            <a:ext cx="6419022" cy="1569660"/>
          </a:xfrm>
          <a:prstGeom prst="rect">
            <a:avLst/>
          </a:prstGeom>
          <a:noFill/>
        </p:spPr>
        <p:txBody>
          <a:bodyPr wrap="square">
            <a:spAutoFit/>
          </a:bodyPr>
          <a:lstStyle/>
          <a:p>
            <a:pPr algn="l">
              <a:buFont typeface="Arial" panose="020B0604020202020204" pitchFamily="34" charset="0"/>
              <a:buChar char="•"/>
            </a:pPr>
            <a:r>
              <a:rPr lang="en-US" sz="2400" dirty="0">
                <a:solidFill>
                  <a:schemeClr val="accent2">
                    <a:lumMod val="50000"/>
                  </a:schemeClr>
                </a:solidFill>
              </a:rPr>
              <a:t>R</a:t>
            </a:r>
            <a:r>
              <a:rPr lang="en-US" sz="2400" i="0" dirty="0">
                <a:solidFill>
                  <a:schemeClr val="accent2">
                    <a:lumMod val="50000"/>
                  </a:schemeClr>
                </a:solidFill>
                <a:effectLst/>
              </a:rPr>
              <a:t>oom types A and D are more popular</a:t>
            </a:r>
          </a:p>
          <a:p>
            <a:pPr algn="l">
              <a:buFont typeface="Arial" panose="020B0604020202020204" pitchFamily="34" charset="0"/>
              <a:buChar char="•"/>
            </a:pPr>
            <a:r>
              <a:rPr lang="en-US" sz="2400" i="0" dirty="0">
                <a:solidFill>
                  <a:schemeClr val="accent2">
                    <a:lumMod val="50000"/>
                  </a:schemeClr>
                </a:solidFill>
                <a:effectLst/>
              </a:rPr>
              <a:t>Price Optimization</a:t>
            </a:r>
          </a:p>
          <a:p>
            <a:pPr algn="l">
              <a:buFont typeface="Arial" panose="020B0604020202020204" pitchFamily="34" charset="0"/>
              <a:buChar char="•"/>
            </a:pPr>
            <a:r>
              <a:rPr lang="en-US" sz="2400" i="0" dirty="0">
                <a:solidFill>
                  <a:schemeClr val="accent2">
                    <a:lumMod val="50000"/>
                  </a:schemeClr>
                </a:solidFill>
                <a:effectLst/>
              </a:rPr>
              <a:t>Promote Amenities</a:t>
            </a:r>
          </a:p>
          <a:p>
            <a:pPr algn="l">
              <a:buFont typeface="Arial" panose="020B0604020202020204" pitchFamily="34" charset="0"/>
              <a:buChar char="•"/>
            </a:pPr>
            <a:r>
              <a:rPr lang="en-US" sz="2400" i="0" dirty="0">
                <a:solidFill>
                  <a:schemeClr val="accent2">
                    <a:lumMod val="50000"/>
                  </a:schemeClr>
                </a:solidFill>
                <a:effectLst/>
              </a:rPr>
              <a:t>Feedback and Improvement</a:t>
            </a:r>
          </a:p>
        </p:txBody>
      </p:sp>
      <p:pic>
        <p:nvPicPr>
          <p:cNvPr id="8" name="Picture 7">
            <a:extLst>
              <a:ext uri="{FF2B5EF4-FFF2-40B4-BE49-F238E27FC236}">
                <a16:creationId xmlns:a16="http://schemas.microsoft.com/office/drawing/2014/main" id="{F03D1738-61CF-C758-C707-B1297D04C018}"/>
              </a:ext>
            </a:extLst>
          </p:cNvPr>
          <p:cNvPicPr>
            <a:picLocks noChangeAspect="1"/>
          </p:cNvPicPr>
          <p:nvPr/>
        </p:nvPicPr>
        <p:blipFill>
          <a:blip r:embed="rId4"/>
          <a:stretch>
            <a:fillRect/>
          </a:stretch>
        </p:blipFill>
        <p:spPr>
          <a:xfrm>
            <a:off x="5102085" y="1793993"/>
            <a:ext cx="6652591" cy="3664023"/>
          </a:xfrm>
          <a:prstGeom prst="rect">
            <a:avLst/>
          </a:prstGeom>
        </p:spPr>
      </p:pic>
    </p:spTree>
    <p:extLst>
      <p:ext uri="{BB962C8B-B14F-4D97-AF65-F5344CB8AC3E}">
        <p14:creationId xmlns:p14="http://schemas.microsoft.com/office/powerpoint/2010/main" val="1868455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5" name="TextBox 4">
            <a:extLst>
              <a:ext uri="{FF2B5EF4-FFF2-40B4-BE49-F238E27FC236}">
                <a16:creationId xmlns:a16="http://schemas.microsoft.com/office/drawing/2014/main" id="{AE9C4F33-156A-E67C-7ECA-743D30746235}"/>
              </a:ext>
            </a:extLst>
          </p:cNvPr>
          <p:cNvSpPr txBox="1"/>
          <p:nvPr/>
        </p:nvSpPr>
        <p:spPr>
          <a:xfrm>
            <a:off x="2510872" y="69078"/>
            <a:ext cx="6178826" cy="707886"/>
          </a:xfrm>
          <a:prstGeom prst="rect">
            <a:avLst/>
          </a:prstGeom>
          <a:noFill/>
        </p:spPr>
        <p:txBody>
          <a:bodyPr wrap="square">
            <a:spAutoFit/>
          </a:bodyPr>
          <a:lstStyle/>
          <a:p>
            <a:pPr algn="ctr"/>
            <a:r>
              <a:rPr lang="en-IN"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BOOKING TREND </a:t>
            </a:r>
          </a:p>
        </p:txBody>
      </p:sp>
      <p:sp>
        <p:nvSpPr>
          <p:cNvPr id="9" name="TextBox 8">
            <a:extLst>
              <a:ext uri="{FF2B5EF4-FFF2-40B4-BE49-F238E27FC236}">
                <a16:creationId xmlns:a16="http://schemas.microsoft.com/office/drawing/2014/main" id="{24AFBA65-040F-F7FC-77C3-03069CBAA593}"/>
              </a:ext>
            </a:extLst>
          </p:cNvPr>
          <p:cNvSpPr txBox="1"/>
          <p:nvPr/>
        </p:nvSpPr>
        <p:spPr>
          <a:xfrm>
            <a:off x="245166" y="1929686"/>
            <a:ext cx="4764157" cy="1569660"/>
          </a:xfrm>
          <a:prstGeom prst="rect">
            <a:avLst/>
          </a:prstGeom>
          <a:noFill/>
        </p:spPr>
        <p:txBody>
          <a:bodyPr wrap="square">
            <a:spAutoFit/>
          </a:bodyPr>
          <a:lstStyle/>
          <a:p>
            <a:pPr marL="342900" indent="-342900" algn="l">
              <a:buFont typeface="Arial" panose="020B0604020202020204" pitchFamily="34" charset="0"/>
              <a:buChar char="•"/>
            </a:pPr>
            <a:r>
              <a:rPr lang="en-US" sz="2400" dirty="0">
                <a:solidFill>
                  <a:schemeClr val="accent2">
                    <a:lumMod val="50000"/>
                  </a:schemeClr>
                </a:solidFill>
                <a:latin typeface="-apple-system"/>
              </a:rPr>
              <a:t>D</a:t>
            </a:r>
            <a:r>
              <a:rPr lang="en-US" sz="2400" b="0" i="0" dirty="0">
                <a:solidFill>
                  <a:schemeClr val="accent2">
                    <a:lumMod val="50000"/>
                  </a:schemeClr>
                </a:solidFill>
                <a:effectLst/>
                <a:latin typeface="-apple-system"/>
              </a:rPr>
              <a:t>isparity in booking counts among different countries, with one country having a notably higher demand.</a:t>
            </a:r>
          </a:p>
        </p:txBody>
      </p:sp>
      <p:pic>
        <p:nvPicPr>
          <p:cNvPr id="6" name="Picture 5">
            <a:extLst>
              <a:ext uri="{FF2B5EF4-FFF2-40B4-BE49-F238E27FC236}">
                <a16:creationId xmlns:a16="http://schemas.microsoft.com/office/drawing/2014/main" id="{0C82E33F-A461-1705-25CA-4B8ACAAD14C3}"/>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5254487" y="1703861"/>
            <a:ext cx="6824870" cy="4140348"/>
          </a:xfrm>
          <a:prstGeom prst="rect">
            <a:avLst/>
          </a:prstGeom>
        </p:spPr>
      </p:pic>
      <p:sp>
        <p:nvSpPr>
          <p:cNvPr id="8" name="TextBox 7">
            <a:extLst>
              <a:ext uri="{FF2B5EF4-FFF2-40B4-BE49-F238E27FC236}">
                <a16:creationId xmlns:a16="http://schemas.microsoft.com/office/drawing/2014/main" id="{A1EC3E72-9293-8887-1DDD-7420B3BF4E14}"/>
              </a:ext>
            </a:extLst>
          </p:cNvPr>
          <p:cNvSpPr txBox="1"/>
          <p:nvPr/>
        </p:nvSpPr>
        <p:spPr>
          <a:xfrm>
            <a:off x="437322" y="4031162"/>
            <a:ext cx="4379844" cy="1477328"/>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solidFill>
                  <a:schemeClr val="accent2">
                    <a:lumMod val="50000"/>
                  </a:schemeClr>
                </a:solidFill>
              </a:rPr>
              <a:t>Targeted Marketing</a:t>
            </a:r>
          </a:p>
          <a:p>
            <a:pPr marL="342900" indent="-342900">
              <a:buFont typeface="Wingdings" panose="05000000000000000000" pitchFamily="2" charset="2"/>
              <a:buChar char="Ø"/>
            </a:pPr>
            <a:endParaRPr lang="en-IN" sz="2400" dirty="0">
              <a:solidFill>
                <a:schemeClr val="accent2">
                  <a:lumMod val="50000"/>
                </a:schemeClr>
              </a:solidFill>
            </a:endParaRPr>
          </a:p>
          <a:p>
            <a:pPr marL="342900" indent="-342900">
              <a:buFont typeface="Wingdings" panose="05000000000000000000" pitchFamily="2" charset="2"/>
              <a:buChar char="Ø"/>
            </a:pPr>
            <a:r>
              <a:rPr lang="en-IN" sz="2400" dirty="0">
                <a:solidFill>
                  <a:schemeClr val="accent2">
                    <a:lumMod val="50000"/>
                  </a:schemeClr>
                </a:solidFill>
              </a:rPr>
              <a:t>Service Improvements</a:t>
            </a:r>
          </a:p>
          <a:p>
            <a:endParaRPr lang="en-IN" dirty="0"/>
          </a:p>
        </p:txBody>
      </p:sp>
    </p:spTree>
    <p:extLst>
      <p:ext uri="{BB962C8B-B14F-4D97-AF65-F5344CB8AC3E}">
        <p14:creationId xmlns:p14="http://schemas.microsoft.com/office/powerpoint/2010/main" val="374888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pic>
        <p:nvPicPr>
          <p:cNvPr id="7" name="Picture 6">
            <a:extLst>
              <a:ext uri="{FF2B5EF4-FFF2-40B4-BE49-F238E27FC236}">
                <a16:creationId xmlns:a16="http://schemas.microsoft.com/office/drawing/2014/main" id="{9FF39FFE-0FAA-9952-C107-07461252318C}"/>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3786966" y="2060064"/>
            <a:ext cx="8116851" cy="4393090"/>
          </a:xfrm>
          <a:prstGeom prst="rect">
            <a:avLst/>
          </a:prstGeom>
        </p:spPr>
      </p:pic>
      <p:sp>
        <p:nvSpPr>
          <p:cNvPr id="3" name="TextBox 2">
            <a:extLst>
              <a:ext uri="{FF2B5EF4-FFF2-40B4-BE49-F238E27FC236}">
                <a16:creationId xmlns:a16="http://schemas.microsoft.com/office/drawing/2014/main" id="{B4BFE902-37B2-9251-9EB2-27567DFF7E32}"/>
              </a:ext>
            </a:extLst>
          </p:cNvPr>
          <p:cNvSpPr txBox="1"/>
          <p:nvPr/>
        </p:nvSpPr>
        <p:spPr>
          <a:xfrm>
            <a:off x="391044" y="1161010"/>
            <a:ext cx="9249912" cy="830997"/>
          </a:xfrm>
          <a:prstGeom prst="rect">
            <a:avLst/>
          </a:prstGeom>
          <a:noFill/>
        </p:spPr>
        <p:txBody>
          <a:bodyPr wrap="square">
            <a:spAutoFit/>
          </a:bodyPr>
          <a:lstStyle/>
          <a:p>
            <a:r>
              <a:rPr lang="en-IN" sz="2400" dirty="0">
                <a:solidFill>
                  <a:schemeClr val="accent2">
                    <a:lumMod val="50000"/>
                  </a:schemeClr>
                </a:solidFill>
              </a:rPr>
              <a:t>The graph suggests a seasonal trend in bookings, with summer months being the busiest</a:t>
            </a:r>
            <a:r>
              <a:rPr lang="en-IN" sz="1800" dirty="0">
                <a:solidFill>
                  <a:schemeClr val="accent2">
                    <a:lumMod val="50000"/>
                  </a:schemeClr>
                </a:solidFill>
              </a:rPr>
              <a:t>.</a:t>
            </a:r>
          </a:p>
        </p:txBody>
      </p:sp>
      <p:sp>
        <p:nvSpPr>
          <p:cNvPr id="6" name="TextBox 5">
            <a:extLst>
              <a:ext uri="{FF2B5EF4-FFF2-40B4-BE49-F238E27FC236}">
                <a16:creationId xmlns:a16="http://schemas.microsoft.com/office/drawing/2014/main" id="{F40C803C-612A-270C-A018-36525D0126B9}"/>
              </a:ext>
            </a:extLst>
          </p:cNvPr>
          <p:cNvSpPr txBox="1"/>
          <p:nvPr/>
        </p:nvSpPr>
        <p:spPr>
          <a:xfrm>
            <a:off x="122739" y="2717274"/>
            <a:ext cx="3664227" cy="1938992"/>
          </a:xfrm>
          <a:prstGeom prst="rect">
            <a:avLst/>
          </a:prstGeom>
          <a:noFill/>
        </p:spPr>
        <p:txBody>
          <a:bodyPr wrap="square">
            <a:spAutoFit/>
          </a:bodyPr>
          <a:lstStyle/>
          <a:p>
            <a:pPr marL="342900" indent="-342900">
              <a:buFont typeface="Arial" panose="020B0604020202020204" pitchFamily="34" charset="0"/>
              <a:buChar char="•"/>
            </a:pPr>
            <a:r>
              <a:rPr lang="en-IN" sz="2400" dirty="0">
                <a:solidFill>
                  <a:schemeClr val="accent2">
                    <a:lumMod val="50000"/>
                  </a:schemeClr>
                </a:solidFill>
              </a:rPr>
              <a:t>Adjust room rates</a:t>
            </a:r>
          </a:p>
          <a:p>
            <a:pPr marL="342900" indent="-342900">
              <a:buFont typeface="Arial" panose="020B0604020202020204" pitchFamily="34" charset="0"/>
              <a:buChar char="•"/>
            </a:pPr>
            <a:endParaRPr lang="en-IN" sz="2400" dirty="0">
              <a:solidFill>
                <a:schemeClr val="accent2">
                  <a:lumMod val="50000"/>
                </a:schemeClr>
              </a:solidFill>
            </a:endParaRPr>
          </a:p>
          <a:p>
            <a:pPr marL="342900" indent="-342900">
              <a:buFont typeface="Arial" panose="020B0604020202020204" pitchFamily="34" charset="0"/>
              <a:buChar char="•"/>
            </a:pPr>
            <a:r>
              <a:rPr lang="en-IN" sz="2400" dirty="0">
                <a:solidFill>
                  <a:schemeClr val="accent2">
                    <a:lumMod val="50000"/>
                  </a:schemeClr>
                </a:solidFill>
              </a:rPr>
              <a:t>Optimize room inventory</a:t>
            </a:r>
          </a:p>
          <a:p>
            <a:pPr marL="342900" indent="-342900">
              <a:buFont typeface="Arial" panose="020B0604020202020204" pitchFamily="34" charset="0"/>
              <a:buChar char="•"/>
            </a:pPr>
            <a:endParaRPr lang="en-IN" sz="2400" dirty="0">
              <a:solidFill>
                <a:schemeClr val="accent2">
                  <a:lumMod val="50000"/>
                </a:schemeClr>
              </a:solidFill>
            </a:endParaRPr>
          </a:p>
          <a:p>
            <a:pPr marL="342900" indent="-342900">
              <a:buFont typeface="Arial" panose="020B0604020202020204" pitchFamily="34" charset="0"/>
              <a:buChar char="•"/>
            </a:pPr>
            <a:r>
              <a:rPr lang="en-IN" sz="2400" dirty="0">
                <a:solidFill>
                  <a:schemeClr val="accent2">
                    <a:lumMod val="50000"/>
                  </a:schemeClr>
                </a:solidFill>
              </a:rPr>
              <a:t>Staff level adjustment</a:t>
            </a:r>
          </a:p>
        </p:txBody>
      </p:sp>
    </p:spTree>
    <p:extLst>
      <p:ext uri="{BB962C8B-B14F-4D97-AF65-F5344CB8AC3E}">
        <p14:creationId xmlns:p14="http://schemas.microsoft.com/office/powerpoint/2010/main" val="2441183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9BE64F0A-0304-E738-8DCA-CD13023657B6}"/>
              </a:ext>
            </a:extLst>
          </p:cNvPr>
          <p:cNvSpPr txBox="1"/>
          <p:nvPr/>
        </p:nvSpPr>
        <p:spPr>
          <a:xfrm>
            <a:off x="2915478" y="395117"/>
            <a:ext cx="6096000" cy="707886"/>
          </a:xfrm>
          <a:prstGeom prst="rect">
            <a:avLst/>
          </a:prstGeom>
          <a:noFill/>
        </p:spPr>
        <p:txBody>
          <a:bodyPr wrap="square">
            <a:spAutoFit/>
          </a:bodyPr>
          <a:lstStyle/>
          <a:p>
            <a:pPr algn="ctr"/>
            <a:r>
              <a:rPr lang="en-IN"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NEED OF PARKING SPACE</a:t>
            </a:r>
          </a:p>
        </p:txBody>
      </p:sp>
      <p:pic>
        <p:nvPicPr>
          <p:cNvPr id="5" name="Picture 4">
            <a:extLst>
              <a:ext uri="{FF2B5EF4-FFF2-40B4-BE49-F238E27FC236}">
                <a16:creationId xmlns:a16="http://schemas.microsoft.com/office/drawing/2014/main" id="{43890BEA-87A9-BCEE-DB9D-E605ADB1AF89}"/>
              </a:ext>
            </a:extLst>
          </p:cNvPr>
          <p:cNvPicPr>
            <a:picLocks noChangeAspect="1"/>
          </p:cNvPicPr>
          <p:nvPr/>
        </p:nvPicPr>
        <p:blipFill>
          <a:blip r:embed="rId4">
            <a:duotone>
              <a:prstClr val="black"/>
              <a:srgbClr val="542708">
                <a:tint val="45000"/>
                <a:satMod val="400000"/>
              </a:srgbClr>
            </a:duotone>
          </a:blip>
          <a:stretch>
            <a:fillRect/>
          </a:stretch>
        </p:blipFill>
        <p:spPr>
          <a:xfrm>
            <a:off x="4810851" y="2008386"/>
            <a:ext cx="6726029" cy="4282776"/>
          </a:xfrm>
          <a:prstGeom prst="rect">
            <a:avLst/>
          </a:prstGeom>
        </p:spPr>
      </p:pic>
      <p:pic>
        <p:nvPicPr>
          <p:cNvPr id="6" name="Picture 5">
            <a:extLst>
              <a:ext uri="{FF2B5EF4-FFF2-40B4-BE49-F238E27FC236}">
                <a16:creationId xmlns:a16="http://schemas.microsoft.com/office/drawing/2014/main" id="{40ED949F-DD5E-25D0-99F8-676EF3D90313}"/>
              </a:ext>
            </a:extLst>
          </p:cNvPr>
          <p:cNvPicPr>
            <a:picLocks noChangeAspect="1"/>
          </p:cNvPicPr>
          <p:nvPr/>
        </p:nvPicPr>
        <p:blipFill>
          <a:blip r:embed="rId5">
            <a:duotone>
              <a:prstClr val="black"/>
              <a:srgbClr val="907762">
                <a:tint val="45000"/>
                <a:satMod val="400000"/>
              </a:srgbClr>
            </a:duotone>
          </a:blip>
          <a:stretch>
            <a:fillRect/>
          </a:stretch>
        </p:blipFill>
        <p:spPr>
          <a:xfrm>
            <a:off x="463911" y="4276005"/>
            <a:ext cx="3748007" cy="1994421"/>
          </a:xfrm>
          <a:prstGeom prst="rect">
            <a:avLst/>
          </a:prstGeom>
        </p:spPr>
      </p:pic>
      <p:sp>
        <p:nvSpPr>
          <p:cNvPr id="8" name="TextBox 7">
            <a:extLst>
              <a:ext uri="{FF2B5EF4-FFF2-40B4-BE49-F238E27FC236}">
                <a16:creationId xmlns:a16="http://schemas.microsoft.com/office/drawing/2014/main" id="{CA29BBE3-0E33-07AB-7131-A0C8B74FB211}"/>
              </a:ext>
            </a:extLst>
          </p:cNvPr>
          <p:cNvSpPr txBox="1"/>
          <p:nvPr/>
        </p:nvSpPr>
        <p:spPr>
          <a:xfrm>
            <a:off x="390939" y="1349330"/>
            <a:ext cx="10555357" cy="707886"/>
          </a:xfrm>
          <a:prstGeom prst="rect">
            <a:avLst/>
          </a:prstGeom>
          <a:noFill/>
        </p:spPr>
        <p:txBody>
          <a:bodyPr wrap="square">
            <a:spAutoFit/>
          </a:bodyPr>
          <a:lstStyle/>
          <a:p>
            <a:pPr algn="l">
              <a:buFont typeface="Arial" panose="020B0604020202020204" pitchFamily="34" charset="0"/>
              <a:buChar char="•"/>
            </a:pPr>
            <a:r>
              <a:rPr lang="en-US" sz="2000" b="1" i="0" dirty="0">
                <a:solidFill>
                  <a:schemeClr val="accent2">
                    <a:lumMod val="50000"/>
                  </a:schemeClr>
                </a:solidFill>
                <a:effectLst/>
                <a:latin typeface="-apple-system"/>
              </a:rPr>
              <a:t>8.33%</a:t>
            </a:r>
            <a:r>
              <a:rPr lang="en-US" sz="2000" b="0" i="0" dirty="0">
                <a:solidFill>
                  <a:schemeClr val="accent2">
                    <a:lumMod val="50000"/>
                  </a:schemeClr>
                </a:solidFill>
                <a:effectLst/>
                <a:latin typeface="-apple-system"/>
              </a:rPr>
              <a:t> of customers need one</a:t>
            </a:r>
            <a:r>
              <a:rPr lang="en-US" sz="2000" b="1" i="0" dirty="0">
                <a:solidFill>
                  <a:schemeClr val="accent2">
                    <a:lumMod val="50000"/>
                  </a:schemeClr>
                </a:solidFill>
                <a:effectLst/>
                <a:latin typeface="-apple-system"/>
              </a:rPr>
              <a:t> parking spaces</a:t>
            </a:r>
            <a:r>
              <a:rPr lang="en-US" sz="2000" b="0" i="0" dirty="0">
                <a:solidFill>
                  <a:schemeClr val="accent2">
                    <a:lumMod val="50000"/>
                  </a:schemeClr>
                </a:solidFill>
                <a:effectLst/>
                <a:latin typeface="-apple-system"/>
              </a:rPr>
              <a:t>.</a:t>
            </a:r>
          </a:p>
          <a:p>
            <a:pPr algn="l">
              <a:buFont typeface="Arial" panose="020B0604020202020204" pitchFamily="34" charset="0"/>
              <a:buChar char="•"/>
            </a:pPr>
            <a:endParaRPr lang="en-US" sz="2000" b="0" i="0" dirty="0">
              <a:solidFill>
                <a:schemeClr val="accent2">
                  <a:lumMod val="50000"/>
                </a:schemeClr>
              </a:solidFill>
              <a:effectLst/>
              <a:latin typeface="-apple-system"/>
            </a:endParaRPr>
          </a:p>
        </p:txBody>
      </p:sp>
      <p:sp>
        <p:nvSpPr>
          <p:cNvPr id="2" name="TextBox 1">
            <a:extLst>
              <a:ext uri="{FF2B5EF4-FFF2-40B4-BE49-F238E27FC236}">
                <a16:creationId xmlns:a16="http://schemas.microsoft.com/office/drawing/2014/main" id="{C4AEA7C9-BF86-D3C1-63E5-A9ADD6FF4ABE}"/>
              </a:ext>
            </a:extLst>
          </p:cNvPr>
          <p:cNvSpPr txBox="1"/>
          <p:nvPr/>
        </p:nvSpPr>
        <p:spPr>
          <a:xfrm>
            <a:off x="320269" y="2057216"/>
            <a:ext cx="4181061" cy="1323439"/>
          </a:xfrm>
          <a:prstGeom prst="rect">
            <a:avLst/>
          </a:prstGeom>
          <a:noFill/>
        </p:spPr>
        <p:txBody>
          <a:bodyPr wrap="square" rtlCol="0">
            <a:spAutoFit/>
          </a:bodyPr>
          <a:lstStyle/>
          <a:p>
            <a:endParaRPr lang="en-IN" sz="2000" dirty="0">
              <a:solidFill>
                <a:schemeClr val="accent2">
                  <a:lumMod val="50000"/>
                </a:schemeClr>
              </a:solidFill>
            </a:endParaRPr>
          </a:p>
          <a:p>
            <a:pPr marL="342900" indent="-342900">
              <a:buFont typeface="Wingdings" panose="05000000000000000000" pitchFamily="2" charset="2"/>
              <a:buChar char="Ø"/>
            </a:pPr>
            <a:r>
              <a:rPr lang="en-IN" sz="2000" dirty="0">
                <a:solidFill>
                  <a:schemeClr val="accent2">
                    <a:lumMod val="50000"/>
                  </a:schemeClr>
                </a:solidFill>
              </a:rPr>
              <a:t>Parking Policies and Fees</a:t>
            </a:r>
          </a:p>
          <a:p>
            <a:pPr marL="342900" indent="-342900">
              <a:buFont typeface="Wingdings" panose="05000000000000000000" pitchFamily="2" charset="2"/>
              <a:buChar char="Ø"/>
            </a:pPr>
            <a:endParaRPr lang="en-IN" sz="2000" dirty="0">
              <a:solidFill>
                <a:schemeClr val="accent2">
                  <a:lumMod val="50000"/>
                </a:schemeClr>
              </a:solidFill>
            </a:endParaRPr>
          </a:p>
          <a:p>
            <a:pPr marL="342900" indent="-342900">
              <a:buFont typeface="Wingdings" panose="05000000000000000000" pitchFamily="2" charset="2"/>
              <a:buChar char="Ø"/>
            </a:pPr>
            <a:r>
              <a:rPr lang="en-IN" sz="2000" dirty="0">
                <a:solidFill>
                  <a:schemeClr val="accent2">
                    <a:lumMod val="50000"/>
                  </a:schemeClr>
                </a:solidFill>
              </a:rPr>
              <a:t>Alternative Transportation Options</a:t>
            </a:r>
          </a:p>
        </p:txBody>
      </p:sp>
    </p:spTree>
    <p:extLst>
      <p:ext uri="{BB962C8B-B14F-4D97-AF65-F5344CB8AC3E}">
        <p14:creationId xmlns:p14="http://schemas.microsoft.com/office/powerpoint/2010/main" val="180855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pic>
        <p:nvPicPr>
          <p:cNvPr id="5" name="Picture 4">
            <a:extLst>
              <a:ext uri="{FF2B5EF4-FFF2-40B4-BE49-F238E27FC236}">
                <a16:creationId xmlns:a16="http://schemas.microsoft.com/office/drawing/2014/main" id="{F13715DD-5977-E27E-10ED-5A5A561794D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4837043" y="2123695"/>
            <a:ext cx="6329571" cy="3306415"/>
          </a:xfrm>
          <a:prstGeom prst="rect">
            <a:avLst/>
          </a:prstGeom>
        </p:spPr>
      </p:pic>
      <p:sp>
        <p:nvSpPr>
          <p:cNvPr id="7" name="TextBox 6">
            <a:extLst>
              <a:ext uri="{FF2B5EF4-FFF2-40B4-BE49-F238E27FC236}">
                <a16:creationId xmlns:a16="http://schemas.microsoft.com/office/drawing/2014/main" id="{95CE8166-46FD-F7DE-6299-FF464596BE9A}"/>
              </a:ext>
            </a:extLst>
          </p:cNvPr>
          <p:cNvSpPr txBox="1"/>
          <p:nvPr/>
        </p:nvSpPr>
        <p:spPr>
          <a:xfrm>
            <a:off x="180561" y="1466356"/>
            <a:ext cx="11362082" cy="400110"/>
          </a:xfrm>
          <a:prstGeom prst="rect">
            <a:avLst/>
          </a:prstGeom>
          <a:noFill/>
        </p:spPr>
        <p:txBody>
          <a:bodyPr wrap="square">
            <a:spAutoFit/>
          </a:bodyPr>
          <a:lstStyle/>
          <a:p>
            <a:r>
              <a:rPr lang="en-IN" sz="2000" dirty="0">
                <a:solidFill>
                  <a:schemeClr val="accent2">
                    <a:lumMod val="50000"/>
                  </a:schemeClr>
                </a:solidFill>
              </a:rPr>
              <a:t>Here we can see that the City Hotel is more popular or accessible to a broader range of customers.</a:t>
            </a:r>
            <a:endParaRPr lang="en-IN" dirty="0"/>
          </a:p>
        </p:txBody>
      </p:sp>
      <p:sp>
        <p:nvSpPr>
          <p:cNvPr id="8" name="TextBox 7">
            <a:extLst>
              <a:ext uri="{FF2B5EF4-FFF2-40B4-BE49-F238E27FC236}">
                <a16:creationId xmlns:a16="http://schemas.microsoft.com/office/drawing/2014/main" id="{C8452556-312D-B995-24A2-7AC90145DBD9}"/>
              </a:ext>
            </a:extLst>
          </p:cNvPr>
          <p:cNvSpPr txBox="1"/>
          <p:nvPr/>
        </p:nvSpPr>
        <p:spPr>
          <a:xfrm>
            <a:off x="2001078" y="397565"/>
            <a:ext cx="7593496" cy="707886"/>
          </a:xfrm>
          <a:prstGeom prst="rect">
            <a:avLst/>
          </a:prstGeom>
          <a:noFill/>
        </p:spPr>
        <p:txBody>
          <a:bodyPr wrap="square" rtlCol="0">
            <a:spAutoFit/>
          </a:bodyPr>
          <a:lstStyle/>
          <a:p>
            <a:pPr algn="ctr"/>
            <a:r>
              <a:rPr lang="en-IN" sz="40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Types of customers and Hotel</a:t>
            </a:r>
          </a:p>
        </p:txBody>
      </p:sp>
      <p:pic>
        <p:nvPicPr>
          <p:cNvPr id="10" name="Picture 9">
            <a:extLst>
              <a:ext uri="{FF2B5EF4-FFF2-40B4-BE49-F238E27FC236}">
                <a16:creationId xmlns:a16="http://schemas.microsoft.com/office/drawing/2014/main" id="{0373C028-E7F6-27F8-2F69-69A6EAD5C3A6}"/>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1119717" y="2710894"/>
            <a:ext cx="2915659" cy="1661496"/>
          </a:xfrm>
          <a:prstGeom prst="rect">
            <a:avLst/>
          </a:prstGeom>
        </p:spPr>
      </p:pic>
      <p:sp>
        <p:nvSpPr>
          <p:cNvPr id="12" name="TextBox 11">
            <a:extLst>
              <a:ext uri="{FF2B5EF4-FFF2-40B4-BE49-F238E27FC236}">
                <a16:creationId xmlns:a16="http://schemas.microsoft.com/office/drawing/2014/main" id="{CF8848A8-E7EF-0D5B-75E6-AFC902900482}"/>
              </a:ext>
            </a:extLst>
          </p:cNvPr>
          <p:cNvSpPr txBox="1"/>
          <p:nvPr/>
        </p:nvSpPr>
        <p:spPr>
          <a:xfrm>
            <a:off x="120927" y="5482335"/>
            <a:ext cx="11640378" cy="1323439"/>
          </a:xfrm>
          <a:prstGeom prst="rect">
            <a:avLst/>
          </a:prstGeom>
          <a:noFill/>
        </p:spPr>
        <p:txBody>
          <a:bodyPr wrap="square">
            <a:spAutoFit/>
          </a:bodyPr>
          <a:lstStyle/>
          <a:p>
            <a:pPr indent="-342900">
              <a:buFont typeface="Arial" panose="020B0604020202020204" pitchFamily="34" charset="0"/>
              <a:buChar char="•"/>
            </a:pPr>
            <a:r>
              <a:rPr lang="en-IN" sz="2000" dirty="0">
                <a:solidFill>
                  <a:schemeClr val="accent2">
                    <a:lumMod val="50000"/>
                  </a:schemeClr>
                </a:solidFill>
              </a:rPr>
              <a:t>Business Strategy:</a:t>
            </a:r>
          </a:p>
          <a:p>
            <a:pPr indent="-342900">
              <a:buFont typeface="Arial" panose="020B0604020202020204" pitchFamily="34" charset="0"/>
              <a:buChar char="•"/>
            </a:pPr>
            <a:r>
              <a:rPr lang="en-IN" sz="2000" dirty="0">
                <a:solidFill>
                  <a:schemeClr val="accent2">
                    <a:lumMod val="50000"/>
                  </a:schemeClr>
                </a:solidFill>
              </a:rPr>
              <a:t>The City Hotel could focus on marketing to transient customers due to their higher numbers.</a:t>
            </a:r>
          </a:p>
          <a:p>
            <a:pPr indent="-342900">
              <a:buFont typeface="Arial" panose="020B0604020202020204" pitchFamily="34" charset="0"/>
              <a:buChar char="•"/>
            </a:pPr>
            <a:r>
              <a:rPr lang="en-IN" sz="2000" dirty="0">
                <a:solidFill>
                  <a:schemeClr val="accent2">
                    <a:lumMod val="50000"/>
                  </a:schemeClr>
                </a:solidFill>
              </a:rPr>
              <a:t>The Resort Hotel might need to explore strategies to attract more customers, especially in the transient and transient-party segments.</a:t>
            </a:r>
          </a:p>
        </p:txBody>
      </p:sp>
    </p:spTree>
    <p:extLst>
      <p:ext uri="{BB962C8B-B14F-4D97-AF65-F5344CB8AC3E}">
        <p14:creationId xmlns:p14="http://schemas.microsoft.com/office/powerpoint/2010/main" val="530879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pic>
        <p:nvPicPr>
          <p:cNvPr id="2" name="Picture 1">
            <a:extLst>
              <a:ext uri="{FF2B5EF4-FFF2-40B4-BE49-F238E27FC236}">
                <a16:creationId xmlns:a16="http://schemas.microsoft.com/office/drawing/2014/main" id="{7C30F869-EE1B-348B-3102-976F9BBEE736}"/>
              </a:ext>
            </a:extLst>
          </p:cNvPr>
          <p:cNvPicPr>
            <a:picLocks noChangeAspect="1"/>
          </p:cNvPicPr>
          <p:nvPr/>
        </p:nvPicPr>
        <p:blipFill>
          <a:blip r:embed="rId4"/>
          <a:stretch>
            <a:fillRect/>
          </a:stretch>
        </p:blipFill>
        <p:spPr>
          <a:xfrm>
            <a:off x="5002695" y="2195509"/>
            <a:ext cx="6856079" cy="4026224"/>
          </a:xfrm>
          <a:prstGeom prst="rect">
            <a:avLst/>
          </a:prstGeom>
        </p:spPr>
      </p:pic>
      <p:sp>
        <p:nvSpPr>
          <p:cNvPr id="5" name="TextBox 4">
            <a:extLst>
              <a:ext uri="{FF2B5EF4-FFF2-40B4-BE49-F238E27FC236}">
                <a16:creationId xmlns:a16="http://schemas.microsoft.com/office/drawing/2014/main" id="{AF485B0D-2722-8309-1D27-2610F7F9B505}"/>
              </a:ext>
            </a:extLst>
          </p:cNvPr>
          <p:cNvSpPr txBox="1"/>
          <p:nvPr/>
        </p:nvSpPr>
        <p:spPr>
          <a:xfrm>
            <a:off x="490331" y="2160896"/>
            <a:ext cx="4022034" cy="4154984"/>
          </a:xfrm>
          <a:prstGeom prst="rect">
            <a:avLst/>
          </a:prstGeom>
          <a:noFill/>
        </p:spPr>
        <p:txBody>
          <a:bodyPr wrap="square">
            <a:spAutoFit/>
          </a:bodyPr>
          <a:lstStyle/>
          <a:p>
            <a:pPr indent="-342900">
              <a:buFont typeface="Arial" panose="020B0604020202020204" pitchFamily="34" charset="0"/>
              <a:buChar char="•"/>
            </a:pPr>
            <a:r>
              <a:rPr lang="en-IN" sz="2400" dirty="0">
                <a:solidFill>
                  <a:schemeClr val="accent2">
                    <a:lumMod val="50000"/>
                  </a:schemeClr>
                </a:solidFill>
              </a:rPr>
              <a:t>Hotels can use this data to tailor marketing campaigns based on meal preferences.</a:t>
            </a:r>
          </a:p>
          <a:p>
            <a:pPr indent="-342900">
              <a:buFont typeface="Arial" panose="020B0604020202020204" pitchFamily="34" charset="0"/>
              <a:buChar char="•"/>
            </a:pPr>
            <a:endParaRPr lang="en-IN" sz="2400" dirty="0">
              <a:solidFill>
                <a:schemeClr val="accent2">
                  <a:lumMod val="50000"/>
                </a:schemeClr>
              </a:solidFill>
            </a:endParaRPr>
          </a:p>
          <a:p>
            <a:pPr indent="-342900">
              <a:buFont typeface="Arial" panose="020B0604020202020204" pitchFamily="34" charset="0"/>
              <a:buChar char="•"/>
            </a:pPr>
            <a:r>
              <a:rPr lang="en-IN" sz="2400" dirty="0">
                <a:solidFill>
                  <a:schemeClr val="accent2">
                    <a:lumMod val="50000"/>
                  </a:schemeClr>
                </a:solidFill>
              </a:rPr>
              <a:t>Highlight BB benefits (e.g., complimentary breakfast) in promotional materials.</a:t>
            </a:r>
          </a:p>
          <a:p>
            <a:pPr indent="-342900">
              <a:buFont typeface="Arial" panose="020B0604020202020204" pitchFamily="34" charset="0"/>
              <a:buChar char="•"/>
            </a:pPr>
            <a:endParaRPr lang="en-IN" sz="2400" dirty="0">
              <a:solidFill>
                <a:schemeClr val="accent2">
                  <a:lumMod val="50000"/>
                </a:schemeClr>
              </a:solidFill>
            </a:endParaRPr>
          </a:p>
          <a:p>
            <a:pPr indent="-342900">
              <a:buFont typeface="Arial" panose="020B0604020202020204" pitchFamily="34" charset="0"/>
              <a:buChar char="•"/>
            </a:pPr>
            <a:r>
              <a:rPr lang="en-IN" sz="2400" dirty="0">
                <a:solidFill>
                  <a:schemeClr val="accent2">
                    <a:lumMod val="50000"/>
                  </a:schemeClr>
                </a:solidFill>
              </a:rPr>
              <a:t>Offer special deals or discounts for HB packages to attract more customers.</a:t>
            </a:r>
          </a:p>
        </p:txBody>
      </p:sp>
      <p:sp>
        <p:nvSpPr>
          <p:cNvPr id="6" name="TextBox 5">
            <a:extLst>
              <a:ext uri="{FF2B5EF4-FFF2-40B4-BE49-F238E27FC236}">
                <a16:creationId xmlns:a16="http://schemas.microsoft.com/office/drawing/2014/main" id="{FF465A56-F0E5-1E47-4C6E-DECF389CC43D}"/>
              </a:ext>
            </a:extLst>
          </p:cNvPr>
          <p:cNvSpPr txBox="1"/>
          <p:nvPr/>
        </p:nvSpPr>
        <p:spPr>
          <a:xfrm>
            <a:off x="1590261" y="490331"/>
            <a:ext cx="8812695" cy="677108"/>
          </a:xfrm>
          <a:prstGeom prst="rect">
            <a:avLst/>
          </a:prstGeom>
          <a:noFill/>
        </p:spPr>
        <p:txBody>
          <a:bodyPr wrap="square" rtlCol="0">
            <a:spAutoFit/>
          </a:bodyPr>
          <a:lstStyle/>
          <a:p>
            <a:pPr algn="ctr"/>
            <a:r>
              <a:rPr lang="en-IN" sz="38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Meal Preference</a:t>
            </a:r>
          </a:p>
        </p:txBody>
      </p:sp>
    </p:spTree>
    <p:extLst>
      <p:ext uri="{BB962C8B-B14F-4D97-AF65-F5344CB8AC3E}">
        <p14:creationId xmlns:p14="http://schemas.microsoft.com/office/powerpoint/2010/main" val="1055705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1E4D8727-CCB4-1776-D86E-91B2173A90A8}"/>
              </a:ext>
            </a:extLst>
          </p:cNvPr>
          <p:cNvSpPr txBox="1"/>
          <p:nvPr/>
        </p:nvSpPr>
        <p:spPr>
          <a:xfrm>
            <a:off x="-59635" y="441499"/>
            <a:ext cx="12191999" cy="677108"/>
          </a:xfrm>
          <a:prstGeom prst="rect">
            <a:avLst/>
          </a:prstGeom>
          <a:noFill/>
        </p:spPr>
        <p:txBody>
          <a:bodyPr wrap="square">
            <a:spAutoFit/>
          </a:bodyPr>
          <a:lstStyle/>
          <a:p>
            <a:pPr algn="ctr"/>
            <a:r>
              <a:rPr lang="en-US" sz="38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Booking cancellations between Resort Hotel and City Hotel</a:t>
            </a:r>
            <a:endParaRPr lang="en-IN" sz="3800" b="1" u="sng" dirty="0">
              <a:ln w="9525">
                <a:solidFill>
                  <a:schemeClr val="bg1"/>
                </a:solidFill>
                <a:prstDash val="solid"/>
              </a:ln>
              <a:solidFill>
                <a:srgbClr val="542708"/>
              </a:solidFill>
              <a:effectLst>
                <a:outerShdw blurRad="12700" dist="38100" dir="2700000" algn="tl" rotWithShape="0">
                  <a:schemeClr val="bg1">
                    <a:lumMod val="50000"/>
                  </a:schemeClr>
                </a:outerShdw>
              </a:effectLst>
            </a:endParaRPr>
          </a:p>
        </p:txBody>
      </p:sp>
      <p:pic>
        <p:nvPicPr>
          <p:cNvPr id="5" name="Content Placeholder 4">
            <a:extLst>
              <a:ext uri="{FF2B5EF4-FFF2-40B4-BE49-F238E27FC236}">
                <a16:creationId xmlns:a16="http://schemas.microsoft.com/office/drawing/2014/main" id="{BEC90636-2D58-DEA8-F78B-0D1AF5DBAE2A}"/>
              </a:ext>
            </a:extLst>
          </p:cNvPr>
          <p:cNvPicPr>
            <a:picLocks noChangeAspect="1"/>
          </p:cNvPicPr>
          <p:nvPr/>
        </p:nvPicPr>
        <p:blipFill rotWithShape="1">
          <a:blip r:embed="rId4"/>
          <a:srcRect b="15228"/>
          <a:stretch/>
        </p:blipFill>
        <p:spPr>
          <a:xfrm>
            <a:off x="6354417" y="2390781"/>
            <a:ext cx="5557408" cy="3473303"/>
          </a:xfrm>
          <a:prstGeom prst="rect">
            <a:avLst/>
          </a:prstGeom>
        </p:spPr>
      </p:pic>
      <p:sp>
        <p:nvSpPr>
          <p:cNvPr id="7" name="TextBox 6">
            <a:extLst>
              <a:ext uri="{FF2B5EF4-FFF2-40B4-BE49-F238E27FC236}">
                <a16:creationId xmlns:a16="http://schemas.microsoft.com/office/drawing/2014/main" id="{A04D9ABB-91E3-8032-F24D-D72931BB8FFB}"/>
              </a:ext>
            </a:extLst>
          </p:cNvPr>
          <p:cNvSpPr txBox="1"/>
          <p:nvPr/>
        </p:nvSpPr>
        <p:spPr>
          <a:xfrm>
            <a:off x="280175" y="2447764"/>
            <a:ext cx="6178826" cy="3046988"/>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chemeClr val="accent2">
                    <a:lumMod val="50000"/>
                  </a:schemeClr>
                </a:solidFill>
                <a:effectLst/>
                <a:latin typeface="Söhne"/>
              </a:rPr>
              <a:t>16K canceled bookings for City Hotel and 8K canceled bookings for Resort Hotel</a:t>
            </a:r>
          </a:p>
          <a:p>
            <a:pPr marL="285750" indent="-285750">
              <a:buFont typeface="Arial" panose="020B0604020202020204" pitchFamily="34" charset="0"/>
              <a:buChar char="•"/>
            </a:pPr>
            <a:r>
              <a:rPr lang="en-US" sz="2400" dirty="0">
                <a:solidFill>
                  <a:schemeClr val="accent2">
                    <a:lumMod val="50000"/>
                  </a:schemeClr>
                </a:solidFill>
                <a:latin typeface="Söhne"/>
              </a:rPr>
              <a:t>H</a:t>
            </a:r>
            <a:r>
              <a:rPr lang="en-US" sz="2400" b="0" i="0" dirty="0">
                <a:solidFill>
                  <a:schemeClr val="accent2">
                    <a:lumMod val="50000"/>
                  </a:schemeClr>
                </a:solidFill>
                <a:effectLst/>
                <a:latin typeface="Söhne"/>
              </a:rPr>
              <a:t>igher number of </a:t>
            </a:r>
            <a:r>
              <a:rPr lang="en-US" sz="2400" i="0" dirty="0">
                <a:solidFill>
                  <a:schemeClr val="accent2">
                    <a:lumMod val="50000"/>
                  </a:schemeClr>
                </a:solidFill>
                <a:effectLst/>
              </a:rPr>
              <a:t>cancellations </a:t>
            </a:r>
            <a:r>
              <a:rPr lang="en-US" sz="2400" b="0" i="0" dirty="0">
                <a:solidFill>
                  <a:schemeClr val="accent2">
                    <a:lumMod val="50000"/>
                  </a:schemeClr>
                </a:solidFill>
                <a:effectLst/>
                <a:latin typeface="Söhne"/>
              </a:rPr>
              <a:t>in City Hotel compared to Resort Hotel</a:t>
            </a:r>
          </a:p>
          <a:p>
            <a:endParaRPr lang="en-US" sz="2400" b="0" i="0" dirty="0">
              <a:solidFill>
                <a:schemeClr val="accent2">
                  <a:lumMod val="50000"/>
                </a:schemeClr>
              </a:solidFill>
              <a:effectLst/>
              <a:latin typeface="Söhne"/>
            </a:endParaRPr>
          </a:p>
          <a:p>
            <a:pPr marL="285750" indent="-285750" algn="l">
              <a:buFont typeface="Wingdings" panose="05000000000000000000" pitchFamily="2" charset="2"/>
              <a:buChar char="Ø"/>
            </a:pPr>
            <a:r>
              <a:rPr lang="en-US" sz="2400" i="0" dirty="0">
                <a:solidFill>
                  <a:schemeClr val="accent2">
                    <a:lumMod val="50000"/>
                  </a:schemeClr>
                </a:solidFill>
                <a:effectLst/>
                <a:latin typeface="Söhne"/>
              </a:rPr>
              <a:t>Review Booking Policies</a:t>
            </a:r>
          </a:p>
          <a:p>
            <a:pPr marL="285750" indent="-285750">
              <a:buFont typeface="Wingdings" panose="05000000000000000000" pitchFamily="2" charset="2"/>
              <a:buChar char="Ø"/>
            </a:pPr>
            <a:r>
              <a:rPr lang="en-US" sz="2400" i="0" dirty="0">
                <a:solidFill>
                  <a:schemeClr val="accent2">
                    <a:lumMod val="50000"/>
                  </a:schemeClr>
                </a:solidFill>
                <a:effectLst/>
                <a:latin typeface="Söhne"/>
              </a:rPr>
              <a:t>Improve Communication</a:t>
            </a:r>
          </a:p>
          <a:p>
            <a:pPr marL="285750" indent="-285750" algn="l">
              <a:buFont typeface="Wingdings" panose="05000000000000000000" pitchFamily="2" charset="2"/>
              <a:buChar char="Ø"/>
            </a:pPr>
            <a:r>
              <a:rPr lang="en-US" sz="2400" i="0" dirty="0">
                <a:solidFill>
                  <a:schemeClr val="accent2">
                    <a:lumMod val="50000"/>
                  </a:schemeClr>
                </a:solidFill>
                <a:effectLst/>
                <a:latin typeface="Söhne"/>
              </a:rPr>
              <a:t>Offer Incentives</a:t>
            </a:r>
          </a:p>
        </p:txBody>
      </p:sp>
    </p:spTree>
    <p:extLst>
      <p:ext uri="{BB962C8B-B14F-4D97-AF65-F5344CB8AC3E}">
        <p14:creationId xmlns:p14="http://schemas.microsoft.com/office/powerpoint/2010/main" val="3106155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pic>
        <p:nvPicPr>
          <p:cNvPr id="2" name="Picture 1">
            <a:extLst>
              <a:ext uri="{FF2B5EF4-FFF2-40B4-BE49-F238E27FC236}">
                <a16:creationId xmlns:a16="http://schemas.microsoft.com/office/drawing/2014/main" id="{1EDBAA98-3C04-718F-9186-86DF5581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97"/>
            <a:ext cx="12192000" cy="6834206"/>
          </a:xfrm>
          <a:prstGeom prst="rect">
            <a:avLst/>
          </a:prstGeom>
        </p:spPr>
      </p:pic>
    </p:spTree>
    <p:extLst>
      <p:ext uri="{BB962C8B-B14F-4D97-AF65-F5344CB8AC3E}">
        <p14:creationId xmlns:p14="http://schemas.microsoft.com/office/powerpoint/2010/main" val="140659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42D14605-12E0-43B0-D765-ECD142A4BF3C}"/>
              </a:ext>
            </a:extLst>
          </p:cNvPr>
          <p:cNvSpPr txBox="1"/>
          <p:nvPr/>
        </p:nvSpPr>
        <p:spPr>
          <a:xfrm>
            <a:off x="284922" y="1802871"/>
            <a:ext cx="11502887" cy="4801314"/>
          </a:xfrm>
          <a:prstGeom prst="rect">
            <a:avLst/>
          </a:prstGeom>
          <a:noFill/>
        </p:spPr>
        <p:txBody>
          <a:bodyPr wrap="square">
            <a:spAutoFit/>
          </a:bodyPr>
          <a:lstStyle/>
          <a:p>
            <a:r>
              <a:rPr lang="en-US" sz="2400" b="1" u="sng" dirty="0">
                <a:solidFill>
                  <a:schemeClr val="accent2">
                    <a:lumMod val="50000"/>
                  </a:schemeClr>
                </a:solidFill>
              </a:rPr>
              <a:t>Booking Patterns</a:t>
            </a:r>
            <a:r>
              <a:rPr lang="en-US" sz="2400" b="1" dirty="0">
                <a:solidFill>
                  <a:schemeClr val="accent2">
                    <a:lumMod val="50000"/>
                  </a:schemeClr>
                </a:solidFill>
              </a:rPr>
              <a:t>: </a:t>
            </a:r>
            <a:r>
              <a:rPr lang="en-US" sz="2400" dirty="0">
                <a:solidFill>
                  <a:schemeClr val="accent2">
                    <a:lumMod val="50000"/>
                  </a:schemeClr>
                </a:solidFill>
              </a:rPr>
              <a:t>City hotels had a higher booking rate at 60%, compared to 40% for resort hotels1. This suggests that city hotels may be more in demand or have better marketing strategies.</a:t>
            </a:r>
          </a:p>
          <a:p>
            <a:endParaRPr lang="en-US" sz="2400" b="1" u="sng" dirty="0">
              <a:solidFill>
                <a:schemeClr val="accent2">
                  <a:lumMod val="50000"/>
                </a:schemeClr>
              </a:solidFill>
            </a:endParaRPr>
          </a:p>
          <a:p>
            <a:r>
              <a:rPr lang="en-US" sz="2400" b="1" u="sng" dirty="0">
                <a:solidFill>
                  <a:schemeClr val="accent2">
                    <a:lumMod val="50000"/>
                  </a:schemeClr>
                </a:solidFill>
              </a:rPr>
              <a:t>Booking Cancellations : </a:t>
            </a:r>
            <a:r>
              <a:rPr lang="en-US" sz="2400" dirty="0">
                <a:solidFill>
                  <a:schemeClr val="accent2">
                    <a:lumMod val="50000"/>
                  </a:schemeClr>
                </a:solidFill>
              </a:rPr>
              <a:t>Understanding the reasons behind cancellations is crucial for optimizing revenue and occupancy. Adjust ADR based on demand and market conditions to attract guests while minimizing cancellations.</a:t>
            </a:r>
          </a:p>
          <a:p>
            <a:r>
              <a:rPr lang="en-US" sz="2400" dirty="0">
                <a:solidFill>
                  <a:schemeClr val="accent2">
                    <a:lumMod val="50000"/>
                  </a:schemeClr>
                </a:solidFill>
              </a:rPr>
              <a:t>Proactively communicate with guests to reduce last-minute cancellations.</a:t>
            </a:r>
          </a:p>
          <a:p>
            <a:endParaRPr lang="en-US" sz="2400" b="1" u="sng" dirty="0">
              <a:solidFill>
                <a:schemeClr val="accent2">
                  <a:lumMod val="50000"/>
                </a:schemeClr>
              </a:solidFill>
            </a:endParaRPr>
          </a:p>
          <a:p>
            <a:r>
              <a:rPr lang="en-US" sz="2400" b="1" u="sng" dirty="0">
                <a:solidFill>
                  <a:schemeClr val="accent2">
                    <a:lumMod val="50000"/>
                  </a:schemeClr>
                </a:solidFill>
              </a:rPr>
              <a:t>Customer Behavior</a:t>
            </a:r>
            <a:r>
              <a:rPr lang="en-US" sz="2400" b="1" dirty="0">
                <a:solidFill>
                  <a:schemeClr val="accent2">
                    <a:lumMod val="50000"/>
                  </a:schemeClr>
                </a:solidFill>
              </a:rPr>
              <a:t>: </a:t>
            </a:r>
            <a:r>
              <a:rPr lang="en-US" sz="2400" dirty="0">
                <a:solidFill>
                  <a:schemeClr val="accent2">
                    <a:lumMod val="50000"/>
                  </a:schemeClr>
                </a:solidFill>
              </a:rPr>
              <a:t>The analysis revealed preferences for room types, with Room type A being the most preferred1. Additionally, BB type food was the most popular among guests1.</a:t>
            </a:r>
          </a:p>
          <a:p>
            <a:endParaRPr lang="en-US" dirty="0"/>
          </a:p>
        </p:txBody>
      </p:sp>
      <p:sp>
        <p:nvSpPr>
          <p:cNvPr id="2" name="TextBox 1">
            <a:extLst>
              <a:ext uri="{FF2B5EF4-FFF2-40B4-BE49-F238E27FC236}">
                <a16:creationId xmlns:a16="http://schemas.microsoft.com/office/drawing/2014/main" id="{59E64C09-3DAD-31AF-685E-7827E082F386}"/>
              </a:ext>
            </a:extLst>
          </p:cNvPr>
          <p:cNvSpPr txBox="1"/>
          <p:nvPr/>
        </p:nvSpPr>
        <p:spPr>
          <a:xfrm>
            <a:off x="1769166" y="485937"/>
            <a:ext cx="8534400" cy="830997"/>
          </a:xfrm>
          <a:prstGeom prst="rect">
            <a:avLst/>
          </a:prstGeom>
          <a:noFill/>
        </p:spPr>
        <p:txBody>
          <a:bodyPr wrap="square" rtlCol="0">
            <a:spAutoFit/>
          </a:bodyPr>
          <a:lstStyle/>
          <a:p>
            <a:pPr algn="ctr"/>
            <a:r>
              <a:rPr lang="en-IN" sz="48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CONCLUSION</a:t>
            </a:r>
          </a:p>
        </p:txBody>
      </p:sp>
    </p:spTree>
    <p:extLst>
      <p:ext uri="{BB962C8B-B14F-4D97-AF65-F5344CB8AC3E}">
        <p14:creationId xmlns:p14="http://schemas.microsoft.com/office/powerpoint/2010/main" val="712278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5" name="TextBox 4">
            <a:extLst>
              <a:ext uri="{FF2B5EF4-FFF2-40B4-BE49-F238E27FC236}">
                <a16:creationId xmlns:a16="http://schemas.microsoft.com/office/drawing/2014/main" id="{09F3EA33-987C-57B0-483B-FC56FE8A2162}"/>
              </a:ext>
            </a:extLst>
          </p:cNvPr>
          <p:cNvSpPr txBox="1"/>
          <p:nvPr/>
        </p:nvSpPr>
        <p:spPr>
          <a:xfrm>
            <a:off x="1205948" y="490330"/>
            <a:ext cx="9269895" cy="769441"/>
          </a:xfrm>
          <a:prstGeom prst="rect">
            <a:avLst/>
          </a:prstGeom>
          <a:noFill/>
        </p:spPr>
        <p:txBody>
          <a:bodyPr wrap="square" rtlCol="0">
            <a:spAutoFit/>
          </a:bodyPr>
          <a:lstStyle/>
          <a:p>
            <a:pPr algn="ctr"/>
            <a:r>
              <a:rPr lang="en-US"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PROJECT SUMMARY</a:t>
            </a:r>
            <a:endPar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endParaRPr>
          </a:p>
        </p:txBody>
      </p:sp>
      <p:sp>
        <p:nvSpPr>
          <p:cNvPr id="7" name="TextBox 6">
            <a:extLst>
              <a:ext uri="{FF2B5EF4-FFF2-40B4-BE49-F238E27FC236}">
                <a16:creationId xmlns:a16="http://schemas.microsoft.com/office/drawing/2014/main" id="{7E7D52D2-5421-704B-9321-F22F643EA9F3}"/>
              </a:ext>
            </a:extLst>
          </p:cNvPr>
          <p:cNvSpPr txBox="1"/>
          <p:nvPr/>
        </p:nvSpPr>
        <p:spPr>
          <a:xfrm>
            <a:off x="795130" y="1462422"/>
            <a:ext cx="10058400" cy="5262979"/>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accent2">
                    <a:lumMod val="50000"/>
                  </a:schemeClr>
                </a:solidFill>
              </a:rPr>
              <a:t>This project focuses on analyzing a dataset containing information for both city hotels and resort hotels. The dataset includes details such as booking time, length of stay, number of adults, children, and babies, and the number of available parking spaces.</a:t>
            </a:r>
          </a:p>
          <a:p>
            <a:endParaRPr lang="en-US" sz="2800" dirty="0">
              <a:solidFill>
                <a:schemeClr val="accent2">
                  <a:lumMod val="50000"/>
                </a:schemeClr>
              </a:solidFill>
            </a:endParaRPr>
          </a:p>
          <a:p>
            <a:pPr marL="457200" indent="-457200">
              <a:buFont typeface="Arial" panose="020B0604020202020204" pitchFamily="34" charset="0"/>
              <a:buChar char="•"/>
            </a:pPr>
            <a:r>
              <a:rPr lang="en-US" sz="2800" dirty="0">
                <a:solidFill>
                  <a:schemeClr val="accent2">
                    <a:lumMod val="50000"/>
                  </a:schemeClr>
                </a:solidFill>
              </a:rPr>
              <a:t>To gain insights into booking patterns and customer behavior using EDA</a:t>
            </a:r>
          </a:p>
          <a:p>
            <a:endParaRPr lang="en-US" sz="2800" dirty="0">
              <a:solidFill>
                <a:schemeClr val="accent2">
                  <a:lumMod val="50000"/>
                </a:schemeClr>
              </a:solidFill>
            </a:endParaRPr>
          </a:p>
          <a:p>
            <a:pPr marL="457200" indent="-457200">
              <a:buFont typeface="Arial" panose="020B0604020202020204" pitchFamily="34" charset="0"/>
              <a:buChar char="•"/>
            </a:pPr>
            <a:r>
              <a:rPr lang="en-US" sz="2800" dirty="0">
                <a:solidFill>
                  <a:schemeClr val="accent2">
                    <a:lumMod val="50000"/>
                  </a:schemeClr>
                </a:solidFill>
              </a:rPr>
              <a:t>The main goal is to understand reasons for booking cancellations across various parameters from both the hotel and customer perspectives</a:t>
            </a:r>
            <a:endParaRPr lang="en-IN" sz="2800" dirty="0">
              <a:solidFill>
                <a:schemeClr val="accent2">
                  <a:lumMod val="50000"/>
                </a:schemeClr>
              </a:solidFill>
            </a:endParaRPr>
          </a:p>
        </p:txBody>
      </p:sp>
    </p:spTree>
    <p:extLst>
      <p:ext uri="{BB962C8B-B14F-4D97-AF65-F5344CB8AC3E}">
        <p14:creationId xmlns:p14="http://schemas.microsoft.com/office/powerpoint/2010/main" val="2144063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9BFA3404-5170-4A28-D5E8-1192A2A01FD8}"/>
              </a:ext>
            </a:extLst>
          </p:cNvPr>
          <p:cNvSpPr txBox="1"/>
          <p:nvPr/>
        </p:nvSpPr>
        <p:spPr>
          <a:xfrm>
            <a:off x="496956" y="564732"/>
            <a:ext cx="10734259" cy="6001643"/>
          </a:xfrm>
          <a:prstGeom prst="rect">
            <a:avLst/>
          </a:prstGeom>
          <a:noFill/>
        </p:spPr>
        <p:txBody>
          <a:bodyPr wrap="square">
            <a:spAutoFit/>
          </a:bodyPr>
          <a:lstStyle/>
          <a:p>
            <a:r>
              <a:rPr lang="en-US" sz="2400" b="1" u="sng" dirty="0">
                <a:solidFill>
                  <a:schemeClr val="accent2">
                    <a:lumMod val="50000"/>
                  </a:schemeClr>
                </a:solidFill>
              </a:rPr>
              <a:t>Repeat Guests</a:t>
            </a:r>
            <a:r>
              <a:rPr lang="en-US" sz="2400" b="1" dirty="0">
                <a:solidFill>
                  <a:schemeClr val="accent2">
                    <a:lumMod val="50000"/>
                  </a:schemeClr>
                </a:solidFill>
              </a:rPr>
              <a:t>:  </a:t>
            </a:r>
            <a:r>
              <a:rPr lang="en-US" sz="2400" dirty="0">
                <a:solidFill>
                  <a:schemeClr val="accent2">
                    <a:lumMod val="50000"/>
                  </a:schemeClr>
                </a:solidFill>
              </a:rPr>
              <a:t>The percentage of repeat guests was found to be low. This could point to potential areas for improvement in customer retention strategies.</a:t>
            </a:r>
          </a:p>
          <a:p>
            <a:endParaRPr lang="en-US" sz="2400" b="1" u="sng" dirty="0">
              <a:solidFill>
                <a:schemeClr val="accent2">
                  <a:lumMod val="50000"/>
                </a:schemeClr>
              </a:solidFill>
            </a:endParaRPr>
          </a:p>
          <a:p>
            <a:r>
              <a:rPr lang="en-US" sz="2400" b="1" u="sng" dirty="0">
                <a:solidFill>
                  <a:schemeClr val="accent2">
                    <a:lumMod val="50000"/>
                  </a:schemeClr>
                </a:solidFill>
              </a:rPr>
              <a:t>Optimal Booking Time</a:t>
            </a:r>
            <a:r>
              <a:rPr lang="en-US" sz="2400" dirty="0">
                <a:solidFill>
                  <a:schemeClr val="accent2">
                    <a:lumMod val="50000"/>
                  </a:schemeClr>
                </a:solidFill>
              </a:rPr>
              <a:t>: The study aimed to find the best time to book a hotel room and the optimal length of stay to get the best daily rate3. This information can be valuable for customers looking to maximize value.</a:t>
            </a:r>
          </a:p>
          <a:p>
            <a:endParaRPr lang="en-US" sz="2400" b="1" u="sng" dirty="0">
              <a:solidFill>
                <a:schemeClr val="accent2">
                  <a:lumMod val="50000"/>
                </a:schemeClr>
              </a:solidFill>
            </a:endParaRPr>
          </a:p>
          <a:p>
            <a:r>
              <a:rPr lang="en-US" sz="2400" b="1" u="sng" dirty="0">
                <a:solidFill>
                  <a:schemeClr val="accent2">
                    <a:lumMod val="50000"/>
                  </a:schemeClr>
                </a:solidFill>
              </a:rPr>
              <a:t>Special Requests</a:t>
            </a:r>
            <a:r>
              <a:rPr lang="en-US" sz="2400" dirty="0">
                <a:solidFill>
                  <a:schemeClr val="accent2">
                    <a:lumMod val="50000"/>
                  </a:schemeClr>
                </a:solidFill>
              </a:rPr>
              <a:t>: The impact of special requests on bookings and customer satisfaction was also studied, highlighting the importance of personalized services</a:t>
            </a:r>
          </a:p>
          <a:p>
            <a:endParaRPr lang="en-US" sz="2400" b="1" u="sng" dirty="0">
              <a:solidFill>
                <a:schemeClr val="accent2">
                  <a:lumMod val="50000"/>
                </a:schemeClr>
              </a:solidFill>
            </a:endParaRPr>
          </a:p>
          <a:p>
            <a:r>
              <a:rPr lang="en-US" sz="2400" b="1" u="sng" dirty="0">
                <a:solidFill>
                  <a:schemeClr val="accent2">
                    <a:lumMod val="50000"/>
                  </a:schemeClr>
                </a:solidFill>
              </a:rPr>
              <a:t>Parking space</a:t>
            </a:r>
            <a:r>
              <a:rPr lang="en-US" sz="2400" dirty="0">
                <a:solidFill>
                  <a:schemeClr val="accent2">
                    <a:lumMod val="50000"/>
                  </a:schemeClr>
                </a:solidFill>
              </a:rPr>
              <a:t>: Understanding customer parking preferences allows hotels to enhance guest experiences, optimize space, and contribute to sustainable urban planning.</a:t>
            </a:r>
          </a:p>
          <a:p>
            <a:endParaRPr lang="en-US" sz="2400" b="1" u="sng" dirty="0">
              <a:solidFill>
                <a:schemeClr val="accent2">
                  <a:lumMod val="50000"/>
                </a:schemeClr>
              </a:solidFill>
            </a:endParaRPr>
          </a:p>
          <a:p>
            <a:r>
              <a:rPr lang="en-US" sz="2400" b="1" u="sng" dirty="0">
                <a:solidFill>
                  <a:schemeClr val="accent2">
                    <a:lumMod val="50000"/>
                  </a:schemeClr>
                </a:solidFill>
              </a:rPr>
              <a:t>Booking Trend</a:t>
            </a:r>
            <a:r>
              <a:rPr lang="en-US" sz="2400" dirty="0">
                <a:solidFill>
                  <a:schemeClr val="accent2">
                    <a:lumMod val="50000"/>
                  </a:schemeClr>
                </a:solidFill>
              </a:rPr>
              <a:t>: Identify the high-booking country and explore the reasons behind its popularity.</a:t>
            </a:r>
          </a:p>
        </p:txBody>
      </p:sp>
    </p:spTree>
    <p:extLst>
      <p:ext uri="{BB962C8B-B14F-4D97-AF65-F5344CB8AC3E}">
        <p14:creationId xmlns:p14="http://schemas.microsoft.com/office/powerpoint/2010/main" val="3873021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pic>
        <p:nvPicPr>
          <p:cNvPr id="3" name="Graphic 2" descr="Question mark with solid fill">
            <a:extLst>
              <a:ext uri="{FF2B5EF4-FFF2-40B4-BE49-F238E27FC236}">
                <a16:creationId xmlns:a16="http://schemas.microsoft.com/office/drawing/2014/main" id="{A1B3B366-1E23-BD82-8022-5F19723A79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5935" y="997083"/>
            <a:ext cx="2700130" cy="2700130"/>
          </a:xfrm>
          <a:prstGeom prst="rect">
            <a:avLst/>
          </a:prstGeom>
        </p:spPr>
      </p:pic>
      <p:sp>
        <p:nvSpPr>
          <p:cNvPr id="8" name="Rectangle 7">
            <a:extLst>
              <a:ext uri="{FF2B5EF4-FFF2-40B4-BE49-F238E27FC236}">
                <a16:creationId xmlns:a16="http://schemas.microsoft.com/office/drawing/2014/main" id="{AAD9A3B2-153F-834D-E84D-1E612F695D43}"/>
              </a:ext>
            </a:extLst>
          </p:cNvPr>
          <p:cNvSpPr/>
          <p:nvPr/>
        </p:nvSpPr>
        <p:spPr>
          <a:xfrm>
            <a:off x="2841458" y="3697213"/>
            <a:ext cx="6509090" cy="1446550"/>
          </a:xfrm>
          <a:prstGeom prst="rect">
            <a:avLst/>
          </a:prstGeom>
          <a:noFill/>
        </p:spPr>
        <p:txBody>
          <a:bodyPr wrap="none" lIns="91440" tIns="45720" rIns="91440" bIns="45720">
            <a:spAutoFit/>
          </a:bodyPr>
          <a:lstStyle/>
          <a:p>
            <a:pPr algn="ctr"/>
            <a:r>
              <a:rPr lang="en-US" sz="8800" b="1" cap="none" spc="0" dirty="0">
                <a:ln w="38100">
                  <a:solidFill>
                    <a:schemeClr val="accent2"/>
                  </a:solidFill>
                  <a:prstDash val="solid"/>
                </a:ln>
                <a:noFill/>
                <a:effectLst/>
              </a:rPr>
              <a:t>Any Question</a:t>
            </a:r>
          </a:p>
        </p:txBody>
      </p:sp>
    </p:spTree>
    <p:extLst>
      <p:ext uri="{BB962C8B-B14F-4D97-AF65-F5344CB8AC3E}">
        <p14:creationId xmlns:p14="http://schemas.microsoft.com/office/powerpoint/2010/main" val="159278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2" name="TextBox 1">
            <a:extLst>
              <a:ext uri="{FF2B5EF4-FFF2-40B4-BE49-F238E27FC236}">
                <a16:creationId xmlns:a16="http://schemas.microsoft.com/office/drawing/2014/main" id="{F0017BA1-EEC9-5AF2-FBF5-8D0C0533AB1E}"/>
              </a:ext>
            </a:extLst>
          </p:cNvPr>
          <p:cNvSpPr txBox="1"/>
          <p:nvPr/>
        </p:nvSpPr>
        <p:spPr>
          <a:xfrm>
            <a:off x="2756452" y="1141133"/>
            <a:ext cx="6679096" cy="4708981"/>
          </a:xfrm>
          <a:prstGeom prst="rect">
            <a:avLst/>
          </a:prstGeom>
          <a:noFill/>
        </p:spPr>
        <p:txBody>
          <a:bodyPr wrap="square" rtlCol="0">
            <a:spAutoFit/>
          </a:bodyPr>
          <a:lstStyle/>
          <a:p>
            <a:pPr algn="ctr"/>
            <a:r>
              <a:rPr lang="en-IN" sz="15000" dirty="0">
                <a:solidFill>
                  <a:srgbClr val="542708"/>
                </a:solidFill>
                <a:latin typeface="Colonna MT" panose="04020805060202030203" pitchFamily="82" charset="0"/>
              </a:rPr>
              <a:t>Thank You</a:t>
            </a:r>
          </a:p>
        </p:txBody>
      </p:sp>
    </p:spTree>
    <p:extLst>
      <p:ext uri="{BB962C8B-B14F-4D97-AF65-F5344CB8AC3E}">
        <p14:creationId xmlns:p14="http://schemas.microsoft.com/office/powerpoint/2010/main" val="2321078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C56606A0-63BE-DD1D-7202-4DC4AE20CC69}"/>
              </a:ext>
            </a:extLst>
          </p:cNvPr>
          <p:cNvSpPr txBox="1"/>
          <p:nvPr/>
        </p:nvSpPr>
        <p:spPr>
          <a:xfrm>
            <a:off x="2617303" y="600525"/>
            <a:ext cx="6096000" cy="769441"/>
          </a:xfrm>
          <a:prstGeom prst="rect">
            <a:avLst/>
          </a:prstGeom>
          <a:noFill/>
        </p:spPr>
        <p:txBody>
          <a:bodyPr wrap="square">
            <a:spAutoFit/>
          </a:bodyPr>
          <a:lstStyle/>
          <a:p>
            <a:pPr algn="ctr"/>
            <a:r>
              <a:rPr lang="en-US"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Steps we follow</a:t>
            </a:r>
            <a:endPar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endParaRPr>
          </a:p>
        </p:txBody>
      </p:sp>
      <p:sp>
        <p:nvSpPr>
          <p:cNvPr id="8" name="TextBox 7">
            <a:extLst>
              <a:ext uri="{FF2B5EF4-FFF2-40B4-BE49-F238E27FC236}">
                <a16:creationId xmlns:a16="http://schemas.microsoft.com/office/drawing/2014/main" id="{76ABA427-9CB9-878D-344B-5FB897A95744}"/>
              </a:ext>
            </a:extLst>
          </p:cNvPr>
          <p:cNvSpPr txBox="1"/>
          <p:nvPr/>
        </p:nvSpPr>
        <p:spPr>
          <a:xfrm>
            <a:off x="632791" y="1733160"/>
            <a:ext cx="10926417" cy="4524315"/>
          </a:xfrm>
          <a:prstGeom prst="rect">
            <a:avLst/>
          </a:prstGeom>
          <a:noFill/>
        </p:spPr>
        <p:txBody>
          <a:bodyPr wrap="square">
            <a:spAutoFit/>
          </a:bodyPr>
          <a:lstStyle/>
          <a:p>
            <a:pPr marL="285750" indent="-285750">
              <a:buFont typeface="Arial" panose="020B0604020202020204" pitchFamily="34" charset="0"/>
              <a:buChar char="•"/>
            </a:pPr>
            <a:r>
              <a:rPr lang="en-US" sz="3200" dirty="0">
                <a:solidFill>
                  <a:schemeClr val="accent2">
                    <a:lumMod val="50000"/>
                  </a:schemeClr>
                </a:solidFill>
              </a:rPr>
              <a:t>Create a Problem statement</a:t>
            </a:r>
          </a:p>
          <a:p>
            <a:pPr marL="285750" indent="-285750">
              <a:buFont typeface="Arial" panose="020B0604020202020204" pitchFamily="34" charset="0"/>
              <a:buChar char="•"/>
            </a:pPr>
            <a:endParaRPr lang="en-US" sz="3200" dirty="0">
              <a:solidFill>
                <a:schemeClr val="accent2">
                  <a:lumMod val="50000"/>
                </a:schemeClr>
              </a:solidFill>
            </a:endParaRPr>
          </a:p>
          <a:p>
            <a:pPr marL="285750" indent="-285750">
              <a:buFont typeface="Arial" panose="020B0604020202020204" pitchFamily="34" charset="0"/>
              <a:buChar char="•"/>
            </a:pPr>
            <a:r>
              <a:rPr lang="en-US" sz="3200" dirty="0">
                <a:solidFill>
                  <a:schemeClr val="accent2">
                    <a:lumMod val="50000"/>
                  </a:schemeClr>
                </a:solidFill>
              </a:rPr>
              <a:t>Identify the data you want to analyze</a:t>
            </a:r>
          </a:p>
          <a:p>
            <a:pPr marL="285750" indent="-285750">
              <a:buFont typeface="Arial" panose="020B0604020202020204" pitchFamily="34" charset="0"/>
              <a:buChar char="•"/>
            </a:pPr>
            <a:endParaRPr lang="en-IN" sz="3200" i="0" dirty="0">
              <a:solidFill>
                <a:schemeClr val="accent2">
                  <a:lumMod val="50000"/>
                </a:schemeClr>
              </a:solidFill>
              <a:effectLst/>
              <a:latin typeface="Söhne"/>
            </a:endParaRPr>
          </a:p>
          <a:p>
            <a:pPr marL="285750" indent="-285750">
              <a:buFont typeface="Arial" panose="020B0604020202020204" pitchFamily="34" charset="0"/>
              <a:buChar char="•"/>
            </a:pPr>
            <a:r>
              <a:rPr lang="en-IN" sz="3200" i="0" dirty="0">
                <a:solidFill>
                  <a:schemeClr val="accent2">
                    <a:lumMod val="50000"/>
                  </a:schemeClr>
                </a:solidFill>
                <a:effectLst/>
                <a:latin typeface="Söhne"/>
              </a:rPr>
              <a:t>Data Exploration and Cleaning</a:t>
            </a:r>
            <a:endParaRPr lang="en-US" sz="3200" dirty="0">
              <a:solidFill>
                <a:schemeClr val="accent2">
                  <a:lumMod val="50000"/>
                </a:schemeClr>
              </a:solidFill>
            </a:endParaRPr>
          </a:p>
          <a:p>
            <a:pPr marL="285750" indent="-285750">
              <a:buFont typeface="Arial" panose="020B0604020202020204" pitchFamily="34" charset="0"/>
              <a:buChar char="•"/>
            </a:pPr>
            <a:endParaRPr lang="en-IN" sz="3200" i="0" dirty="0">
              <a:solidFill>
                <a:schemeClr val="accent2">
                  <a:lumMod val="50000"/>
                </a:schemeClr>
              </a:solidFill>
              <a:effectLst/>
              <a:latin typeface="Söhne"/>
            </a:endParaRPr>
          </a:p>
          <a:p>
            <a:pPr marL="285750" indent="-285750">
              <a:buFont typeface="Arial" panose="020B0604020202020204" pitchFamily="34" charset="0"/>
              <a:buChar char="•"/>
            </a:pPr>
            <a:r>
              <a:rPr lang="en-IN" sz="3200" i="0" dirty="0">
                <a:solidFill>
                  <a:schemeClr val="accent2">
                    <a:lumMod val="50000"/>
                  </a:schemeClr>
                </a:solidFill>
                <a:effectLst/>
                <a:latin typeface="Söhne"/>
              </a:rPr>
              <a:t>Conduct Data Analysis</a:t>
            </a:r>
            <a:endParaRPr lang="en-US" sz="3200" dirty="0">
              <a:solidFill>
                <a:schemeClr val="accent2">
                  <a:lumMod val="50000"/>
                </a:schemeClr>
              </a:solidFill>
            </a:endParaRPr>
          </a:p>
          <a:p>
            <a:pPr marL="285750" indent="-285750">
              <a:buFont typeface="Arial" panose="020B0604020202020204" pitchFamily="34" charset="0"/>
              <a:buChar char="•"/>
            </a:pPr>
            <a:endParaRPr lang="en-US" sz="3200" dirty="0">
              <a:solidFill>
                <a:schemeClr val="accent2">
                  <a:lumMod val="50000"/>
                </a:schemeClr>
              </a:solidFill>
            </a:endParaRPr>
          </a:p>
          <a:p>
            <a:pPr marL="285750" indent="-285750">
              <a:buFont typeface="Arial" panose="020B0604020202020204" pitchFamily="34" charset="0"/>
              <a:buChar char="•"/>
            </a:pPr>
            <a:r>
              <a:rPr lang="en-US" sz="3200" dirty="0">
                <a:solidFill>
                  <a:schemeClr val="accent2">
                    <a:lumMod val="50000"/>
                  </a:schemeClr>
                </a:solidFill>
              </a:rPr>
              <a:t>Data Visualization</a:t>
            </a:r>
            <a:endParaRPr lang="en-IN" sz="3200" dirty="0">
              <a:solidFill>
                <a:schemeClr val="accent2">
                  <a:lumMod val="50000"/>
                </a:schemeClr>
              </a:solidFill>
            </a:endParaRPr>
          </a:p>
        </p:txBody>
      </p:sp>
    </p:spTree>
    <p:extLst>
      <p:ext uri="{BB962C8B-B14F-4D97-AF65-F5344CB8AC3E}">
        <p14:creationId xmlns:p14="http://schemas.microsoft.com/office/powerpoint/2010/main" val="413104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457309E5-D025-AC7F-AA43-3F406CC3F781}"/>
              </a:ext>
            </a:extLst>
          </p:cNvPr>
          <p:cNvSpPr txBox="1"/>
          <p:nvPr/>
        </p:nvSpPr>
        <p:spPr>
          <a:xfrm>
            <a:off x="2796209" y="633656"/>
            <a:ext cx="6096000" cy="769441"/>
          </a:xfrm>
          <a:prstGeom prst="rect">
            <a:avLst/>
          </a:prstGeom>
          <a:noFill/>
        </p:spPr>
        <p:txBody>
          <a:bodyPr wrap="square">
            <a:spAutoFit/>
          </a:bodyPr>
          <a:lstStyle/>
          <a:p>
            <a:pPr algn="ctr"/>
            <a:r>
              <a:rPr lang="en-US"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Problem Statement</a:t>
            </a:r>
            <a:endPar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0975A8D2-186A-EF62-6C06-B5264BFD5945}"/>
              </a:ext>
            </a:extLst>
          </p:cNvPr>
          <p:cNvSpPr txBox="1"/>
          <p:nvPr/>
        </p:nvSpPr>
        <p:spPr>
          <a:xfrm>
            <a:off x="503583" y="1614822"/>
            <a:ext cx="11290852" cy="4401205"/>
          </a:xfrm>
          <a:prstGeom prst="rect">
            <a:avLst/>
          </a:prstGeom>
          <a:noFill/>
        </p:spPr>
        <p:txBody>
          <a:bodyPr wrap="square">
            <a:spAutoFit/>
          </a:bodyPr>
          <a:lstStyle/>
          <a:p>
            <a:pPr marL="457200" indent="-457200" algn="l">
              <a:buFont typeface="Arial" panose="020B0604020202020204" pitchFamily="34" charset="0"/>
              <a:buChar char="•"/>
            </a:pPr>
            <a:r>
              <a:rPr lang="en-US" sz="2800" b="0" i="0" dirty="0">
                <a:solidFill>
                  <a:schemeClr val="accent2">
                    <a:lumMod val="50000"/>
                  </a:schemeClr>
                </a:solidFill>
                <a:effectLst/>
                <a:latin typeface="-apple-system"/>
              </a:rPr>
              <a:t>The hotel industry is highly dynamic, with various factors influencing hotel booking rates and customer preferences. With the increasing competition and evolving customer expectations, it is crucial for hotels to analyze their booking data to identify patterns and trends that can inform strategic decisions. The primary challenges that an EDA hotel booking analysis aims to address are:</a:t>
            </a:r>
          </a:p>
          <a:p>
            <a:pPr algn="l"/>
            <a:endParaRPr lang="en-US" sz="2800" b="0" i="0" dirty="0">
              <a:solidFill>
                <a:schemeClr val="accent2">
                  <a:lumMod val="50000"/>
                </a:schemeClr>
              </a:solidFill>
              <a:effectLst/>
              <a:latin typeface="-apple-system"/>
            </a:endParaRPr>
          </a:p>
          <a:p>
            <a:pPr marL="514350" indent="-514350" algn="l">
              <a:buFont typeface="Wingdings" panose="05000000000000000000" pitchFamily="2" charset="2"/>
              <a:buChar char="Ø"/>
            </a:pPr>
            <a:r>
              <a:rPr lang="en-US" sz="2800" i="0" dirty="0">
                <a:solidFill>
                  <a:schemeClr val="accent2">
                    <a:lumMod val="50000"/>
                  </a:schemeClr>
                </a:solidFill>
                <a:effectLst/>
                <a:latin typeface="-apple-system"/>
              </a:rPr>
              <a:t>Booking Cancellations</a:t>
            </a:r>
          </a:p>
          <a:p>
            <a:pPr marL="514350" indent="-514350" algn="l">
              <a:buFont typeface="Wingdings" panose="05000000000000000000" pitchFamily="2" charset="2"/>
              <a:buChar char="Ø"/>
            </a:pPr>
            <a:endParaRPr lang="en-US" sz="2800" i="0" dirty="0">
              <a:solidFill>
                <a:schemeClr val="accent2">
                  <a:lumMod val="50000"/>
                </a:schemeClr>
              </a:solidFill>
              <a:effectLst/>
              <a:latin typeface="-apple-system"/>
            </a:endParaRPr>
          </a:p>
          <a:p>
            <a:pPr marL="514350" indent="-514350" algn="l">
              <a:buFont typeface="Wingdings" panose="05000000000000000000" pitchFamily="2" charset="2"/>
              <a:buChar char="Ø"/>
            </a:pPr>
            <a:r>
              <a:rPr lang="en-US" sz="2800" dirty="0">
                <a:solidFill>
                  <a:schemeClr val="accent2">
                    <a:lumMod val="50000"/>
                  </a:schemeClr>
                </a:solidFill>
                <a:latin typeface="-apple-system"/>
              </a:rPr>
              <a:t>Customer Preferences</a:t>
            </a:r>
          </a:p>
        </p:txBody>
      </p:sp>
    </p:spTree>
    <p:extLst>
      <p:ext uri="{BB962C8B-B14F-4D97-AF65-F5344CB8AC3E}">
        <p14:creationId xmlns:p14="http://schemas.microsoft.com/office/powerpoint/2010/main" val="192683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D632272D-F6DB-64D2-8C70-2895A8720F72}"/>
              </a:ext>
            </a:extLst>
          </p:cNvPr>
          <p:cNvSpPr txBox="1"/>
          <p:nvPr/>
        </p:nvSpPr>
        <p:spPr>
          <a:xfrm>
            <a:off x="2948609" y="375238"/>
            <a:ext cx="6096000" cy="769441"/>
          </a:xfrm>
          <a:prstGeom prst="rect">
            <a:avLst/>
          </a:prstGeom>
          <a:noFill/>
        </p:spPr>
        <p:txBody>
          <a:bodyPr wrap="square">
            <a:spAutoFit/>
          </a:bodyPr>
          <a:lstStyle/>
          <a:p>
            <a:pPr algn="ctr"/>
            <a:r>
              <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Data We Explore</a:t>
            </a:r>
          </a:p>
        </p:txBody>
      </p:sp>
      <p:sp>
        <p:nvSpPr>
          <p:cNvPr id="6" name="TextBox 5">
            <a:extLst>
              <a:ext uri="{FF2B5EF4-FFF2-40B4-BE49-F238E27FC236}">
                <a16:creationId xmlns:a16="http://schemas.microsoft.com/office/drawing/2014/main" id="{3182AF19-8D32-14AF-5F24-24592C024B1C}"/>
              </a:ext>
            </a:extLst>
          </p:cNvPr>
          <p:cNvSpPr txBox="1"/>
          <p:nvPr/>
        </p:nvSpPr>
        <p:spPr>
          <a:xfrm>
            <a:off x="228600" y="1519917"/>
            <a:ext cx="11734800" cy="4832092"/>
          </a:xfrm>
          <a:prstGeom prst="rect">
            <a:avLst/>
          </a:prstGeom>
          <a:noFill/>
        </p:spPr>
        <p:txBody>
          <a:bodyPr wrap="square">
            <a:spAutoFit/>
          </a:bodyPr>
          <a:lstStyle/>
          <a:p>
            <a:pPr marL="285750" indent="-285750" algn="l">
              <a:buFont typeface="Arial" panose="020B0604020202020204" pitchFamily="34" charset="0"/>
              <a:buChar char="•"/>
            </a:pPr>
            <a:r>
              <a:rPr lang="en-US" sz="2800" i="0" dirty="0">
                <a:solidFill>
                  <a:schemeClr val="accent2">
                    <a:lumMod val="50000"/>
                  </a:schemeClr>
                </a:solidFill>
                <a:effectLst/>
                <a:latin typeface="-apple-system"/>
              </a:rPr>
              <a:t>This dataset contains booking information for both a city hotel and a resort hotel. It includes details such as booking dates, length of stay, the number of adults, children, and babies, and available parking spaces. This</a:t>
            </a:r>
            <a:r>
              <a:rPr lang="en-US" sz="2800" i="0" dirty="0">
                <a:solidFill>
                  <a:schemeClr val="accent2">
                    <a:lumMod val="50000"/>
                  </a:schemeClr>
                </a:solidFill>
                <a:effectLst/>
                <a:latin typeface="var(--jp-content-font-family)"/>
              </a:rPr>
              <a:t> dataset has 119390 rows and 32 columns.</a:t>
            </a:r>
          </a:p>
          <a:p>
            <a:pPr marL="285750" indent="-285750" algn="l">
              <a:buFont typeface="Arial" panose="020B0604020202020204" pitchFamily="34" charset="0"/>
              <a:buChar char="•"/>
            </a:pPr>
            <a:endParaRPr lang="en-US" sz="2800" i="0" dirty="0">
              <a:solidFill>
                <a:schemeClr val="accent2">
                  <a:lumMod val="50000"/>
                </a:schemeClr>
              </a:solidFill>
              <a:effectLst/>
              <a:latin typeface="var(--jp-content-font-family)"/>
            </a:endParaRPr>
          </a:p>
          <a:p>
            <a:pPr marL="285750" indent="-285750" algn="l">
              <a:buFont typeface="Arial" panose="020B0604020202020204" pitchFamily="34" charset="0"/>
              <a:buChar char="•"/>
            </a:pPr>
            <a:r>
              <a:rPr lang="en-US" sz="2800" i="0" dirty="0">
                <a:solidFill>
                  <a:schemeClr val="accent2">
                    <a:lumMod val="50000"/>
                  </a:schemeClr>
                </a:solidFill>
                <a:effectLst/>
                <a:latin typeface="var(--jp-content-font-family)"/>
              </a:rPr>
              <a:t> The duplicate value count is 31994 rows.</a:t>
            </a:r>
          </a:p>
          <a:p>
            <a:pPr marL="285750" indent="-285750" algn="l">
              <a:buFont typeface="Arial" panose="020B0604020202020204" pitchFamily="34" charset="0"/>
              <a:buChar char="•"/>
            </a:pPr>
            <a:endParaRPr lang="en-US" sz="2800" i="0" dirty="0">
              <a:solidFill>
                <a:schemeClr val="accent2">
                  <a:lumMod val="50000"/>
                </a:schemeClr>
              </a:solidFill>
              <a:effectLst/>
              <a:latin typeface="var(--jp-content-font-family)"/>
            </a:endParaRPr>
          </a:p>
          <a:p>
            <a:pPr marL="285750" indent="-285750" algn="l">
              <a:buFont typeface="Arial" panose="020B0604020202020204" pitchFamily="34" charset="0"/>
              <a:buChar char="•"/>
            </a:pPr>
            <a:r>
              <a:rPr lang="en-US" sz="2800" i="0" dirty="0">
                <a:solidFill>
                  <a:schemeClr val="accent2">
                    <a:lumMod val="50000"/>
                  </a:schemeClr>
                </a:solidFill>
                <a:effectLst/>
                <a:latin typeface="-apple-system"/>
              </a:rPr>
              <a:t> The columns “company”, “agent”, and “country” contain null values.</a:t>
            </a:r>
            <a:endParaRPr lang="en-US" sz="2800" i="0" dirty="0">
              <a:solidFill>
                <a:schemeClr val="accent2">
                  <a:lumMod val="50000"/>
                </a:schemeClr>
              </a:solidFill>
              <a:effectLst/>
              <a:latin typeface="var(--jp-content-font-family)"/>
            </a:endParaRPr>
          </a:p>
          <a:p>
            <a:pPr marL="285750" indent="-285750" algn="l">
              <a:buFont typeface="Arial" panose="020B0604020202020204" pitchFamily="34" charset="0"/>
              <a:buChar char="•"/>
            </a:pPr>
            <a:endParaRPr lang="en-US" sz="2800" i="0" dirty="0">
              <a:solidFill>
                <a:schemeClr val="accent2">
                  <a:lumMod val="50000"/>
                </a:schemeClr>
              </a:solidFill>
              <a:effectLst/>
              <a:latin typeface="var(--jp-content-font-family)"/>
            </a:endParaRPr>
          </a:p>
          <a:p>
            <a:pPr marL="285750" indent="-285750">
              <a:buFont typeface="Arial" panose="020B0604020202020204" pitchFamily="34" charset="0"/>
              <a:buChar char="•"/>
            </a:pPr>
            <a:r>
              <a:rPr lang="en-US" sz="2800" i="0" dirty="0">
                <a:solidFill>
                  <a:schemeClr val="accent2">
                    <a:lumMod val="50000"/>
                  </a:schemeClr>
                </a:solidFill>
                <a:effectLst/>
                <a:latin typeface="-apple-system"/>
              </a:rPr>
              <a:t>Instead of having separate columns for adults, children, and babies, we will consolidate them into a single column named total</a:t>
            </a:r>
            <a:r>
              <a:rPr lang="en-US" sz="2800" dirty="0">
                <a:solidFill>
                  <a:schemeClr val="accent2">
                    <a:lumMod val="50000"/>
                  </a:schemeClr>
                </a:solidFill>
                <a:latin typeface="-apple-system"/>
              </a:rPr>
              <a:t> number of </a:t>
            </a:r>
            <a:r>
              <a:rPr lang="en-US" sz="2800" i="0" dirty="0">
                <a:solidFill>
                  <a:schemeClr val="accent2">
                    <a:lumMod val="50000"/>
                  </a:schemeClr>
                </a:solidFill>
                <a:effectLst/>
                <a:latin typeface="-apple-system"/>
              </a:rPr>
              <a:t>people</a:t>
            </a:r>
            <a:endParaRPr lang="en-IN" sz="2800" dirty="0">
              <a:solidFill>
                <a:schemeClr val="accent2">
                  <a:lumMod val="50000"/>
                </a:schemeClr>
              </a:solidFill>
            </a:endParaRPr>
          </a:p>
        </p:txBody>
      </p:sp>
    </p:spTree>
    <p:extLst>
      <p:ext uri="{BB962C8B-B14F-4D97-AF65-F5344CB8AC3E}">
        <p14:creationId xmlns:p14="http://schemas.microsoft.com/office/powerpoint/2010/main" val="2839509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6" name="TextBox 5">
            <a:extLst>
              <a:ext uri="{FF2B5EF4-FFF2-40B4-BE49-F238E27FC236}">
                <a16:creationId xmlns:a16="http://schemas.microsoft.com/office/drawing/2014/main" id="{A08F6759-B769-725E-2CB9-534D5BD04D36}"/>
              </a:ext>
            </a:extLst>
          </p:cNvPr>
          <p:cNvSpPr txBox="1"/>
          <p:nvPr/>
        </p:nvSpPr>
        <p:spPr>
          <a:xfrm>
            <a:off x="284921" y="822857"/>
            <a:ext cx="11403496" cy="6463308"/>
          </a:xfrm>
          <a:prstGeom prst="rect">
            <a:avLst/>
          </a:prstGeom>
          <a:noFill/>
        </p:spPr>
        <p:txBody>
          <a:bodyPr wrap="square">
            <a:spAutoFit/>
          </a:bodyPr>
          <a:lstStyle/>
          <a:p>
            <a:pPr marL="285750" indent="-285750">
              <a:buFont typeface="Arial" panose="020B0604020202020204" pitchFamily="34" charset="0"/>
              <a:buChar char="•"/>
            </a:pPr>
            <a:r>
              <a:rPr lang="en-IN" sz="2100" dirty="0">
                <a:solidFill>
                  <a:schemeClr val="accent2">
                    <a:lumMod val="50000"/>
                  </a:schemeClr>
                </a:solidFill>
              </a:rPr>
              <a:t>Hotel: Type of hotel(City or Resort)</a:t>
            </a:r>
          </a:p>
          <a:p>
            <a:pPr marL="285750" indent="-285750">
              <a:buFont typeface="Arial" panose="020B0604020202020204" pitchFamily="34" charset="0"/>
              <a:buChar char="•"/>
            </a:pPr>
            <a:r>
              <a:rPr lang="en-IN" sz="2100" dirty="0">
                <a:solidFill>
                  <a:schemeClr val="accent2">
                    <a:lumMod val="50000"/>
                  </a:schemeClr>
                </a:solidFill>
              </a:rPr>
              <a:t>is_cancelled: If the booking was cancelled(1) or not(0)</a:t>
            </a:r>
          </a:p>
          <a:p>
            <a:pPr marL="285750" indent="-285750">
              <a:buFont typeface="Arial" panose="020B0604020202020204" pitchFamily="34" charset="0"/>
              <a:buChar char="•"/>
            </a:pPr>
            <a:r>
              <a:rPr lang="en-IN" sz="2100" dirty="0">
                <a:solidFill>
                  <a:schemeClr val="accent2">
                    <a:lumMod val="50000"/>
                  </a:schemeClr>
                </a:solidFill>
              </a:rPr>
              <a:t>lead_time: Number of days before the actual arrival of the guests</a:t>
            </a:r>
          </a:p>
          <a:p>
            <a:pPr marL="285750" indent="-285750">
              <a:buFont typeface="Arial" panose="020B0604020202020204" pitchFamily="34" charset="0"/>
              <a:buChar char="•"/>
            </a:pPr>
            <a:r>
              <a:rPr lang="en-IN" sz="2100" dirty="0">
                <a:solidFill>
                  <a:schemeClr val="accent2">
                    <a:lumMod val="50000"/>
                  </a:schemeClr>
                </a:solidFill>
              </a:rPr>
              <a:t>arrival_date_year: Year of arrival date</a:t>
            </a:r>
          </a:p>
          <a:p>
            <a:pPr marL="285750" indent="-285750">
              <a:buFont typeface="Arial" panose="020B0604020202020204" pitchFamily="34" charset="0"/>
              <a:buChar char="•"/>
            </a:pPr>
            <a:r>
              <a:rPr lang="en-IN" sz="2100" dirty="0">
                <a:solidFill>
                  <a:schemeClr val="accent2">
                    <a:lumMod val="50000"/>
                  </a:schemeClr>
                </a:solidFill>
              </a:rPr>
              <a:t>arrival_date_month: Month of arrival date</a:t>
            </a:r>
          </a:p>
          <a:p>
            <a:pPr marL="285750" indent="-285750">
              <a:buFont typeface="Arial" panose="020B0604020202020204" pitchFamily="34" charset="0"/>
              <a:buChar char="•"/>
            </a:pPr>
            <a:r>
              <a:rPr lang="en-IN" sz="2100" dirty="0">
                <a:solidFill>
                  <a:schemeClr val="accent2">
                    <a:lumMod val="50000"/>
                  </a:schemeClr>
                </a:solidFill>
              </a:rPr>
              <a:t>arrival_date_week_number: Week number of year for arrival date</a:t>
            </a:r>
          </a:p>
          <a:p>
            <a:pPr marL="285750" indent="-285750">
              <a:buFont typeface="Arial" panose="020B0604020202020204" pitchFamily="34" charset="0"/>
              <a:buChar char="•"/>
            </a:pPr>
            <a:r>
              <a:rPr lang="en-IN" sz="2100" dirty="0">
                <a:solidFill>
                  <a:schemeClr val="accent2">
                    <a:lumMod val="50000"/>
                  </a:schemeClr>
                </a:solidFill>
              </a:rPr>
              <a:t>arrival_date_day_of_month: Day of arrival date</a:t>
            </a:r>
          </a:p>
          <a:p>
            <a:pPr marL="285750" indent="-285750">
              <a:buFont typeface="Arial" panose="020B0604020202020204" pitchFamily="34" charset="0"/>
              <a:buChar char="•"/>
            </a:pPr>
            <a:r>
              <a:rPr lang="en-IN" sz="2100" dirty="0">
                <a:solidFill>
                  <a:schemeClr val="accent2">
                    <a:lumMod val="50000"/>
                  </a:schemeClr>
                </a:solidFill>
              </a:rPr>
              <a:t>stays_in_weekend_nights: Number of weekend nights(Saturday or Sunday) spent at the hotel by the guests.</a:t>
            </a:r>
          </a:p>
          <a:p>
            <a:pPr marL="285750" indent="-285750">
              <a:buFont typeface="Arial" panose="020B0604020202020204" pitchFamily="34" charset="0"/>
              <a:buChar char="•"/>
            </a:pPr>
            <a:r>
              <a:rPr lang="en-IN" sz="2100" dirty="0">
                <a:solidFill>
                  <a:schemeClr val="accent2">
                    <a:lumMod val="50000"/>
                  </a:schemeClr>
                </a:solidFill>
              </a:rPr>
              <a:t>stays_in_weel_nights: Number of weeknights(Monday to Friday) spent at the hotel by the guests.</a:t>
            </a:r>
          </a:p>
          <a:p>
            <a:pPr marL="285750" indent="-285750">
              <a:buFont typeface="Arial" panose="020B0604020202020204" pitchFamily="34" charset="0"/>
              <a:buChar char="•"/>
            </a:pPr>
            <a:r>
              <a:rPr lang="en-IN" sz="2100" dirty="0">
                <a:solidFill>
                  <a:schemeClr val="accent2">
                    <a:lumMod val="50000"/>
                  </a:schemeClr>
                </a:solidFill>
              </a:rPr>
              <a:t>adults: Number of adults among the guests</a:t>
            </a:r>
          </a:p>
          <a:p>
            <a:pPr marL="285750" indent="-285750">
              <a:buFont typeface="Arial" panose="020B0604020202020204" pitchFamily="34" charset="0"/>
              <a:buChar char="•"/>
            </a:pPr>
            <a:r>
              <a:rPr lang="en-IN" sz="2100" dirty="0">
                <a:solidFill>
                  <a:schemeClr val="accent2">
                    <a:lumMod val="50000"/>
                  </a:schemeClr>
                </a:solidFill>
              </a:rPr>
              <a:t>children: Number of children</a:t>
            </a:r>
          </a:p>
          <a:p>
            <a:pPr marL="285750" indent="-285750">
              <a:buFont typeface="Arial" panose="020B0604020202020204" pitchFamily="34" charset="0"/>
              <a:buChar char="•"/>
            </a:pPr>
            <a:r>
              <a:rPr lang="en-IN" sz="2100" dirty="0">
                <a:solidFill>
                  <a:schemeClr val="accent2">
                    <a:lumMod val="50000"/>
                  </a:schemeClr>
                </a:solidFill>
              </a:rPr>
              <a:t>babies: Number of babies</a:t>
            </a:r>
          </a:p>
          <a:p>
            <a:pPr marL="285750" indent="-285750">
              <a:buFont typeface="Arial" panose="020B0604020202020204" pitchFamily="34" charset="0"/>
              <a:buChar char="•"/>
            </a:pPr>
            <a:r>
              <a:rPr lang="en-US" sz="2100" dirty="0">
                <a:solidFill>
                  <a:schemeClr val="accent2">
                    <a:lumMod val="50000"/>
                  </a:schemeClr>
                </a:solidFill>
              </a:rPr>
              <a:t>meal: Type of meal booked</a:t>
            </a:r>
          </a:p>
          <a:p>
            <a:pPr marL="285750" indent="-285750">
              <a:buFont typeface="Arial" panose="020B0604020202020204" pitchFamily="34" charset="0"/>
              <a:buChar char="•"/>
            </a:pPr>
            <a:r>
              <a:rPr lang="en-US" sz="2100" dirty="0">
                <a:solidFill>
                  <a:schemeClr val="accent2">
                    <a:lumMod val="50000"/>
                  </a:schemeClr>
                </a:solidFill>
              </a:rPr>
              <a:t>country: country of the guests</a:t>
            </a:r>
          </a:p>
          <a:p>
            <a:pPr marL="285750" indent="-285750">
              <a:buFont typeface="Arial" panose="020B0604020202020204" pitchFamily="34" charset="0"/>
              <a:buChar char="•"/>
            </a:pPr>
            <a:r>
              <a:rPr lang="en-US" sz="2100" dirty="0">
                <a:solidFill>
                  <a:schemeClr val="accent2">
                    <a:lumMod val="50000"/>
                  </a:schemeClr>
                </a:solidFill>
              </a:rPr>
              <a:t>market_segment: Designation of market segment</a:t>
            </a:r>
          </a:p>
          <a:p>
            <a:pPr marL="285750" indent="-285750">
              <a:buFont typeface="Arial" panose="020B0604020202020204" pitchFamily="34" charset="0"/>
              <a:buChar char="•"/>
            </a:pPr>
            <a:r>
              <a:rPr lang="en-US" sz="2100" dirty="0">
                <a:solidFill>
                  <a:schemeClr val="accent2">
                    <a:lumMod val="50000"/>
                  </a:schemeClr>
                </a:solidFill>
              </a:rPr>
              <a:t>distribution_channel: Name of booking distribution channel</a:t>
            </a:r>
          </a:p>
          <a:p>
            <a:pPr marL="285750" indent="-285750">
              <a:buFont typeface="Arial" panose="020B0604020202020204" pitchFamily="34" charset="0"/>
              <a:buChar char="•"/>
            </a:pPr>
            <a:r>
              <a:rPr lang="en-US" sz="2100" dirty="0">
                <a:solidFill>
                  <a:schemeClr val="accent2">
                    <a:lumMod val="50000"/>
                  </a:schemeClr>
                </a:solidFill>
              </a:rPr>
              <a:t>is_repeated_guest: If the booking was from a repeated guest(1) or not(0)</a:t>
            </a:r>
          </a:p>
          <a:p>
            <a:endParaRPr lang="en-US" dirty="0"/>
          </a:p>
          <a:p>
            <a:endParaRPr lang="en-IN" dirty="0"/>
          </a:p>
        </p:txBody>
      </p:sp>
      <p:sp>
        <p:nvSpPr>
          <p:cNvPr id="2" name="TextBox 1">
            <a:extLst>
              <a:ext uri="{FF2B5EF4-FFF2-40B4-BE49-F238E27FC236}">
                <a16:creationId xmlns:a16="http://schemas.microsoft.com/office/drawing/2014/main" id="{279480C9-1C7F-D224-8ABA-6EA176205C66}"/>
              </a:ext>
            </a:extLst>
          </p:cNvPr>
          <p:cNvSpPr txBox="1"/>
          <p:nvPr/>
        </p:nvSpPr>
        <p:spPr>
          <a:xfrm>
            <a:off x="2610678" y="0"/>
            <a:ext cx="6440557" cy="769441"/>
          </a:xfrm>
          <a:prstGeom prst="rect">
            <a:avLst/>
          </a:prstGeom>
          <a:noFill/>
        </p:spPr>
        <p:txBody>
          <a:bodyPr wrap="square" rtlCol="0">
            <a:spAutoFit/>
          </a:bodyPr>
          <a:lstStyle/>
          <a:p>
            <a:pPr algn="ctr"/>
            <a:r>
              <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Data description</a:t>
            </a:r>
          </a:p>
        </p:txBody>
      </p:sp>
    </p:spTree>
    <p:extLst>
      <p:ext uri="{BB962C8B-B14F-4D97-AF65-F5344CB8AC3E}">
        <p14:creationId xmlns:p14="http://schemas.microsoft.com/office/powerpoint/2010/main" val="131818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8" name="TextBox 7">
            <a:extLst>
              <a:ext uri="{FF2B5EF4-FFF2-40B4-BE49-F238E27FC236}">
                <a16:creationId xmlns:a16="http://schemas.microsoft.com/office/drawing/2014/main" id="{1F3454FC-7022-1F3B-6B42-BE590AD8D81A}"/>
              </a:ext>
            </a:extLst>
          </p:cNvPr>
          <p:cNvSpPr txBox="1"/>
          <p:nvPr/>
        </p:nvSpPr>
        <p:spPr>
          <a:xfrm>
            <a:off x="99391" y="520588"/>
            <a:ext cx="11993218" cy="6463308"/>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2">
                    <a:lumMod val="50000"/>
                  </a:schemeClr>
                </a:solidFill>
              </a:rPr>
              <a:t>previous_cancellation: Number of previous bookings that were cancelled by the customer prior to the current booking</a:t>
            </a:r>
          </a:p>
          <a:p>
            <a:pPr marL="285750" indent="-285750">
              <a:buFont typeface="Arial" panose="020B0604020202020204" pitchFamily="34" charset="0"/>
              <a:buChar char="•"/>
            </a:pPr>
            <a:r>
              <a:rPr lang="en-US" sz="2200" dirty="0">
                <a:solidFill>
                  <a:schemeClr val="accent2">
                    <a:lumMod val="50000"/>
                  </a:schemeClr>
                </a:solidFill>
              </a:rPr>
              <a:t>previous_bookings_not_cancelled: Number of previous bookins not cancelled by the customer prior to the current booking</a:t>
            </a:r>
          </a:p>
          <a:p>
            <a:pPr marL="285750" indent="-285750">
              <a:buFont typeface="Arial" panose="020B0604020202020204" pitchFamily="34" charset="0"/>
              <a:buChar char="•"/>
            </a:pPr>
            <a:r>
              <a:rPr lang="en-US" sz="2200" dirty="0">
                <a:solidFill>
                  <a:schemeClr val="accent2">
                    <a:lumMod val="50000"/>
                  </a:schemeClr>
                </a:solidFill>
              </a:rPr>
              <a:t>reserved_room_type: Code from room type reserved</a:t>
            </a:r>
          </a:p>
          <a:p>
            <a:pPr marL="285750" indent="-285750">
              <a:buFont typeface="Arial" panose="020B0604020202020204" pitchFamily="34" charset="0"/>
              <a:buChar char="•"/>
            </a:pPr>
            <a:r>
              <a:rPr lang="en-US" sz="2200" dirty="0">
                <a:solidFill>
                  <a:schemeClr val="accent2">
                    <a:lumMod val="50000"/>
                  </a:schemeClr>
                </a:solidFill>
              </a:rPr>
              <a:t>assigned_room_type: Code of room type assigned</a:t>
            </a:r>
            <a:endParaRPr lang="en-IN" sz="2200" dirty="0">
              <a:solidFill>
                <a:schemeClr val="accent2">
                  <a:lumMod val="50000"/>
                </a:schemeClr>
              </a:solidFill>
            </a:endParaRPr>
          </a:p>
          <a:p>
            <a:pPr marL="285750" indent="-285750">
              <a:buFont typeface="Arial" panose="020B0604020202020204" pitchFamily="34" charset="0"/>
              <a:buChar char="•"/>
            </a:pPr>
            <a:r>
              <a:rPr lang="en-IN" sz="2200" dirty="0">
                <a:solidFill>
                  <a:schemeClr val="accent2">
                    <a:lumMod val="50000"/>
                  </a:schemeClr>
                </a:solidFill>
              </a:rPr>
              <a:t>booking_changes: Number of changes made to the booking</a:t>
            </a:r>
          </a:p>
          <a:p>
            <a:pPr marL="285750" indent="-285750">
              <a:buFont typeface="Arial" panose="020B0604020202020204" pitchFamily="34" charset="0"/>
              <a:buChar char="•"/>
            </a:pPr>
            <a:r>
              <a:rPr lang="en-IN" sz="2200" dirty="0">
                <a:solidFill>
                  <a:schemeClr val="accent2">
                    <a:lumMod val="50000"/>
                  </a:schemeClr>
                </a:solidFill>
              </a:rPr>
              <a:t>deposit_type: Type of deposite made by the guest</a:t>
            </a:r>
          </a:p>
          <a:p>
            <a:pPr marL="285750" indent="-285750">
              <a:buFont typeface="Arial" panose="020B0604020202020204" pitchFamily="34" charset="0"/>
              <a:buChar char="•"/>
            </a:pPr>
            <a:r>
              <a:rPr lang="en-IN" sz="2200" dirty="0">
                <a:solidFill>
                  <a:schemeClr val="accent2">
                    <a:lumMod val="50000"/>
                  </a:schemeClr>
                </a:solidFill>
              </a:rPr>
              <a:t>agent: ID of travel agent who made the booking</a:t>
            </a:r>
          </a:p>
          <a:p>
            <a:pPr marL="285750" indent="-285750">
              <a:buFont typeface="Arial" panose="020B0604020202020204" pitchFamily="34" charset="0"/>
              <a:buChar char="•"/>
            </a:pPr>
            <a:r>
              <a:rPr lang="en-IN" sz="2200" dirty="0">
                <a:solidFill>
                  <a:schemeClr val="accent2">
                    <a:lumMod val="50000"/>
                  </a:schemeClr>
                </a:solidFill>
              </a:rPr>
              <a:t>comapny: ID of the company that made the booking</a:t>
            </a:r>
          </a:p>
          <a:p>
            <a:pPr marL="285750" indent="-285750">
              <a:buFont typeface="Arial" panose="020B0604020202020204" pitchFamily="34" charset="0"/>
              <a:buChar char="•"/>
            </a:pPr>
            <a:r>
              <a:rPr lang="en-IN" sz="2200" dirty="0">
                <a:solidFill>
                  <a:schemeClr val="accent2">
                    <a:lumMod val="50000"/>
                  </a:schemeClr>
                </a:solidFill>
              </a:rPr>
              <a:t>days_in_waiting_list: Number of the days the booking was in the waiting list</a:t>
            </a:r>
          </a:p>
          <a:p>
            <a:pPr marL="285750" indent="-285750">
              <a:buFont typeface="Arial" panose="020B0604020202020204" pitchFamily="34" charset="0"/>
              <a:buChar char="•"/>
            </a:pPr>
            <a:r>
              <a:rPr lang="en-IN" sz="2200" dirty="0">
                <a:solidFill>
                  <a:schemeClr val="accent2">
                    <a:lumMod val="50000"/>
                  </a:schemeClr>
                </a:solidFill>
              </a:rPr>
              <a:t>customer_type: Type of customer, assuming one of four categories</a:t>
            </a:r>
          </a:p>
          <a:p>
            <a:pPr marL="285750" indent="-285750">
              <a:buFont typeface="Arial" panose="020B0604020202020204" pitchFamily="34" charset="0"/>
              <a:buChar char="•"/>
            </a:pPr>
            <a:r>
              <a:rPr lang="en-IN" sz="2200" dirty="0">
                <a:solidFill>
                  <a:schemeClr val="accent2">
                    <a:lumMod val="50000"/>
                  </a:schemeClr>
                </a:solidFill>
              </a:rPr>
              <a:t>adr: Average daily rate</a:t>
            </a:r>
          </a:p>
          <a:p>
            <a:pPr marL="285750" indent="-285750">
              <a:buFont typeface="Arial" panose="020B0604020202020204" pitchFamily="34" charset="0"/>
              <a:buChar char="•"/>
            </a:pPr>
            <a:r>
              <a:rPr lang="en-IN" sz="2200" dirty="0">
                <a:solidFill>
                  <a:schemeClr val="accent2">
                    <a:lumMod val="50000"/>
                  </a:schemeClr>
                </a:solidFill>
              </a:rPr>
              <a:t>required_car_parking_spaces: Number of car parking spaces required bt the customer</a:t>
            </a:r>
          </a:p>
          <a:p>
            <a:pPr marL="285750" indent="-285750">
              <a:buFont typeface="Arial" panose="020B0604020202020204" pitchFamily="34" charset="0"/>
              <a:buChar char="•"/>
            </a:pPr>
            <a:r>
              <a:rPr lang="en-IN" sz="2200" dirty="0">
                <a:solidFill>
                  <a:schemeClr val="accent2">
                    <a:lumMod val="50000"/>
                  </a:schemeClr>
                </a:solidFill>
              </a:rPr>
              <a:t>total_of_special_requesrs: Number of special requests made by the customer</a:t>
            </a:r>
          </a:p>
          <a:p>
            <a:pPr marL="285750" indent="-285750">
              <a:buFont typeface="Arial" panose="020B0604020202020204" pitchFamily="34" charset="0"/>
              <a:buChar char="•"/>
            </a:pPr>
            <a:r>
              <a:rPr lang="en-IN" sz="2200" dirty="0">
                <a:solidFill>
                  <a:schemeClr val="accent2">
                    <a:lumMod val="50000"/>
                  </a:schemeClr>
                </a:solidFill>
              </a:rPr>
              <a:t>reservation_statuse: Reservation status(Canceled, check-out or no-show)</a:t>
            </a:r>
          </a:p>
          <a:p>
            <a:pPr marL="285750" indent="-285750">
              <a:buFont typeface="Arial" panose="020B0604020202020204" pitchFamily="34" charset="0"/>
              <a:buChar char="•"/>
            </a:pPr>
            <a:r>
              <a:rPr lang="en-IN" sz="2200" dirty="0">
                <a:solidFill>
                  <a:schemeClr val="accent2">
                    <a:lumMod val="50000"/>
                  </a:schemeClr>
                </a:solidFill>
              </a:rPr>
              <a:t>reservation_status_date: Date at which the last reservation status was updated</a:t>
            </a:r>
          </a:p>
          <a:p>
            <a:pPr marL="285750" indent="-285750">
              <a:buFont typeface="Arial" panose="020B0604020202020204" pitchFamily="34" charset="0"/>
              <a:buChar char="•"/>
            </a:pPr>
            <a:endParaRPr lang="en-IN" sz="2200" dirty="0"/>
          </a:p>
          <a:p>
            <a:endParaRPr lang="en-IN" dirty="0"/>
          </a:p>
        </p:txBody>
      </p:sp>
    </p:spTree>
    <p:extLst>
      <p:ext uri="{BB962C8B-B14F-4D97-AF65-F5344CB8AC3E}">
        <p14:creationId xmlns:p14="http://schemas.microsoft.com/office/powerpoint/2010/main" val="3706605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04B75B4D-2DE6-61D4-BB1B-93B37D6A0272}"/>
              </a:ext>
            </a:extLst>
          </p:cNvPr>
          <p:cNvSpPr txBox="1"/>
          <p:nvPr/>
        </p:nvSpPr>
        <p:spPr>
          <a:xfrm>
            <a:off x="2822713" y="202960"/>
            <a:ext cx="6096000" cy="769441"/>
          </a:xfrm>
          <a:prstGeom prst="rect">
            <a:avLst/>
          </a:prstGeom>
          <a:noFill/>
        </p:spPr>
        <p:txBody>
          <a:bodyPr wrap="square">
            <a:spAutoFit/>
          </a:bodyPr>
          <a:lstStyle/>
          <a:p>
            <a:pPr algn="ctr"/>
            <a:r>
              <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Data Wrangling</a:t>
            </a:r>
          </a:p>
        </p:txBody>
      </p:sp>
      <p:sp>
        <p:nvSpPr>
          <p:cNvPr id="6" name="TextBox 5">
            <a:extLst>
              <a:ext uri="{FF2B5EF4-FFF2-40B4-BE49-F238E27FC236}">
                <a16:creationId xmlns:a16="http://schemas.microsoft.com/office/drawing/2014/main" id="{0162AC49-4ECB-DFF0-D2E7-ECF45F4520D2}"/>
              </a:ext>
            </a:extLst>
          </p:cNvPr>
          <p:cNvSpPr txBox="1"/>
          <p:nvPr/>
        </p:nvSpPr>
        <p:spPr>
          <a:xfrm>
            <a:off x="324678" y="1175361"/>
            <a:ext cx="10813774" cy="5447645"/>
          </a:xfrm>
          <a:prstGeom prst="rect">
            <a:avLst/>
          </a:prstGeom>
          <a:noFill/>
        </p:spPr>
        <p:txBody>
          <a:bodyPr wrap="square">
            <a:spAutoFit/>
          </a:bodyPr>
          <a:lstStyle/>
          <a:p>
            <a:pPr marL="457200" indent="-457200" algn="l">
              <a:buFont typeface="Arial" panose="020B0604020202020204" pitchFamily="34" charset="0"/>
              <a:buChar char="•"/>
            </a:pPr>
            <a:r>
              <a:rPr lang="en-US" sz="2800" i="0" dirty="0">
                <a:solidFill>
                  <a:schemeClr val="accent2">
                    <a:lumMod val="50000"/>
                  </a:schemeClr>
                </a:solidFill>
                <a:effectLst/>
                <a:latin typeface="system-ui"/>
              </a:rPr>
              <a:t>Removed 31994 duplicate values. </a:t>
            </a:r>
          </a:p>
          <a:p>
            <a:pPr marL="457200" indent="-457200">
              <a:buFont typeface="Arial" panose="020B0604020202020204" pitchFamily="34" charset="0"/>
              <a:buChar char="•"/>
            </a:pPr>
            <a:endParaRPr lang="en-US" sz="2800" i="0" dirty="0">
              <a:solidFill>
                <a:schemeClr val="accent2">
                  <a:lumMod val="50000"/>
                </a:schemeClr>
              </a:solidFill>
              <a:effectLst/>
              <a:latin typeface="system-ui"/>
            </a:endParaRPr>
          </a:p>
          <a:p>
            <a:pPr marL="457200" indent="-457200">
              <a:buFont typeface="Arial" panose="020B0604020202020204" pitchFamily="34" charset="0"/>
              <a:buChar char="•"/>
            </a:pPr>
            <a:r>
              <a:rPr lang="en-US" sz="2800" i="0" dirty="0">
                <a:solidFill>
                  <a:schemeClr val="accent2">
                    <a:lumMod val="50000"/>
                  </a:schemeClr>
                </a:solidFill>
                <a:effectLst/>
                <a:latin typeface="system-ui"/>
              </a:rPr>
              <a:t>In dataset we added three columns </a:t>
            </a:r>
            <a:r>
              <a:rPr lang="en-US" sz="2800" dirty="0">
                <a:solidFill>
                  <a:schemeClr val="accent2">
                    <a:lumMod val="50000"/>
                  </a:schemeClr>
                </a:solidFill>
                <a:latin typeface="system-ui"/>
              </a:rPr>
              <a:t>such as</a:t>
            </a:r>
            <a:endParaRPr lang="en-US" sz="2800" i="0" dirty="0">
              <a:solidFill>
                <a:schemeClr val="accent2">
                  <a:lumMod val="50000"/>
                </a:schemeClr>
              </a:solidFill>
              <a:effectLst/>
              <a:latin typeface="system-ui"/>
            </a:endParaRPr>
          </a:p>
          <a:p>
            <a:r>
              <a:rPr lang="en-US" sz="2800" dirty="0">
                <a:solidFill>
                  <a:schemeClr val="accent2">
                    <a:lumMod val="50000"/>
                  </a:schemeClr>
                </a:solidFill>
                <a:latin typeface="system-ui"/>
              </a:rPr>
              <a:t>      </a:t>
            </a:r>
            <a:r>
              <a:rPr lang="en-US" sz="2000" i="0" dirty="0">
                <a:solidFill>
                  <a:schemeClr val="accent2">
                    <a:lumMod val="50000"/>
                  </a:schemeClr>
                </a:solidFill>
                <a:effectLst/>
                <a:latin typeface="system-ui"/>
              </a:rPr>
              <a:t>Total no. of people =adults +children</a:t>
            </a:r>
            <a:r>
              <a:rPr lang="en-US" sz="2000" dirty="0">
                <a:solidFill>
                  <a:schemeClr val="accent2">
                    <a:lumMod val="50000"/>
                  </a:schemeClr>
                </a:solidFill>
                <a:effectLst/>
                <a:latin typeface="system-ui"/>
              </a:rPr>
              <a:t>+</a:t>
            </a:r>
            <a:r>
              <a:rPr lang="en-US" sz="2000" i="0" dirty="0">
                <a:solidFill>
                  <a:schemeClr val="accent2">
                    <a:lumMod val="50000"/>
                  </a:schemeClr>
                </a:solidFill>
                <a:effectLst/>
                <a:latin typeface="system-ui"/>
              </a:rPr>
              <a:t>babies</a:t>
            </a:r>
          </a:p>
          <a:p>
            <a:pPr marL="36900" algn="l"/>
            <a:r>
              <a:rPr lang="en-US" sz="2000" dirty="0">
                <a:solidFill>
                  <a:schemeClr val="accent2">
                    <a:lumMod val="50000"/>
                  </a:schemeClr>
                </a:solidFill>
                <a:effectLst/>
                <a:latin typeface="system-ui"/>
              </a:rPr>
              <a:t>     </a:t>
            </a:r>
            <a:r>
              <a:rPr lang="en-US" sz="2000" i="0" dirty="0">
                <a:solidFill>
                  <a:schemeClr val="accent2">
                    <a:lumMod val="50000"/>
                  </a:schemeClr>
                </a:solidFill>
                <a:effectLst/>
                <a:latin typeface="system-ui"/>
              </a:rPr>
              <a:t>   Total stay = stays_in_weekend_nights</a:t>
            </a:r>
            <a:r>
              <a:rPr lang="en-US" sz="2000" dirty="0">
                <a:solidFill>
                  <a:schemeClr val="accent2">
                    <a:lumMod val="50000"/>
                  </a:schemeClr>
                </a:solidFill>
                <a:effectLst/>
                <a:latin typeface="system-ui"/>
              </a:rPr>
              <a:t> + </a:t>
            </a:r>
            <a:r>
              <a:rPr lang="en-US" sz="2000" i="0" dirty="0">
                <a:solidFill>
                  <a:schemeClr val="accent2">
                    <a:lumMod val="50000"/>
                  </a:schemeClr>
                </a:solidFill>
                <a:effectLst/>
                <a:latin typeface="system-ui"/>
              </a:rPr>
              <a:t>stays_in_week_nights</a:t>
            </a:r>
          </a:p>
          <a:p>
            <a:pPr marL="36900" algn="l"/>
            <a:r>
              <a:rPr lang="en-US" sz="2000" i="0" dirty="0">
                <a:solidFill>
                  <a:schemeClr val="accent2">
                    <a:lumMod val="50000"/>
                  </a:schemeClr>
                </a:solidFill>
                <a:effectLst/>
                <a:latin typeface="system-ui"/>
              </a:rPr>
              <a:t>        </a:t>
            </a:r>
            <a:r>
              <a:rPr lang="en-US" sz="2000" dirty="0">
                <a:solidFill>
                  <a:schemeClr val="accent2">
                    <a:lumMod val="50000"/>
                  </a:schemeClr>
                </a:solidFill>
              </a:rPr>
              <a:t>Room_Status = IF([@[reserved_room_type]]==[@[assigned_room_type],"Desired","Un-Desired")</a:t>
            </a:r>
            <a:endParaRPr lang="en-US" sz="2000" i="0" dirty="0">
              <a:solidFill>
                <a:schemeClr val="accent2">
                  <a:lumMod val="50000"/>
                </a:schemeClr>
              </a:solidFill>
              <a:effectLst/>
              <a:latin typeface="system-ui"/>
            </a:endParaRPr>
          </a:p>
          <a:p>
            <a:pPr marL="457200" indent="-457200" algn="l">
              <a:buFont typeface="Arial" panose="020B0604020202020204" pitchFamily="34" charset="0"/>
              <a:buChar char="•"/>
            </a:pPr>
            <a:endParaRPr lang="en-US" sz="2800" i="0" dirty="0">
              <a:solidFill>
                <a:schemeClr val="accent2">
                  <a:lumMod val="50000"/>
                </a:schemeClr>
              </a:solidFill>
              <a:effectLst/>
              <a:latin typeface="system-ui"/>
            </a:endParaRPr>
          </a:p>
          <a:p>
            <a:pPr marL="457200" indent="-457200" algn="l">
              <a:buFont typeface="Arial" panose="020B0604020202020204" pitchFamily="34" charset="0"/>
              <a:buChar char="•"/>
            </a:pPr>
            <a:r>
              <a:rPr lang="en-US" sz="2800" i="0" dirty="0">
                <a:solidFill>
                  <a:schemeClr val="accent2">
                    <a:lumMod val="50000"/>
                  </a:schemeClr>
                </a:solidFill>
                <a:effectLst/>
                <a:latin typeface="system-ui"/>
              </a:rPr>
              <a:t>Removed ‘company’ column.</a:t>
            </a:r>
          </a:p>
          <a:p>
            <a:pPr marL="457200" indent="-457200">
              <a:buFont typeface="Arial" panose="020B0604020202020204" pitchFamily="34" charset="0"/>
              <a:buChar char="•"/>
            </a:pPr>
            <a:endParaRPr lang="en-US" sz="2800" dirty="0">
              <a:solidFill>
                <a:schemeClr val="accent2">
                  <a:lumMod val="50000"/>
                </a:schemeClr>
              </a:solidFill>
              <a:effectLst/>
              <a:latin typeface="system-ui"/>
            </a:endParaRPr>
          </a:p>
          <a:p>
            <a:pPr marL="457200" indent="-457200">
              <a:buFont typeface="Arial" panose="020B0604020202020204" pitchFamily="34" charset="0"/>
              <a:buChar char="•"/>
            </a:pPr>
            <a:r>
              <a:rPr lang="en-US" sz="2800" dirty="0">
                <a:solidFill>
                  <a:schemeClr val="accent2">
                    <a:lumMod val="50000"/>
                  </a:schemeClr>
                </a:solidFill>
                <a:effectLst/>
                <a:latin typeface="system-ui"/>
              </a:rPr>
              <a:t>2</a:t>
            </a:r>
            <a:r>
              <a:rPr lang="en-US" sz="2800" i="0" dirty="0">
                <a:solidFill>
                  <a:schemeClr val="accent2">
                    <a:lumMod val="50000"/>
                  </a:schemeClr>
                </a:solidFill>
                <a:effectLst/>
                <a:latin typeface="system-ui"/>
              </a:rPr>
              <a:t> columns </a:t>
            </a:r>
            <a:r>
              <a:rPr lang="en-US" sz="2800" dirty="0">
                <a:solidFill>
                  <a:schemeClr val="accent2">
                    <a:lumMod val="50000"/>
                  </a:schemeClr>
                </a:solidFill>
                <a:effectLst/>
                <a:latin typeface="system-ui"/>
              </a:rPr>
              <a:t>‘agent’ and 'country’</a:t>
            </a:r>
            <a:r>
              <a:rPr lang="en-US" sz="2800" i="0" dirty="0">
                <a:solidFill>
                  <a:schemeClr val="accent2">
                    <a:lumMod val="50000"/>
                  </a:schemeClr>
                </a:solidFill>
                <a:effectLst/>
                <a:latin typeface="system-ui"/>
              </a:rPr>
              <a:t> have null values. The values from these columns are  replaced by Other.</a:t>
            </a:r>
          </a:p>
          <a:p>
            <a:pPr marL="457200" indent="-457200">
              <a:buFont typeface="Arial" panose="020B0604020202020204" pitchFamily="34" charset="0"/>
              <a:buChar char="•"/>
            </a:pPr>
            <a:endParaRPr lang="en-US" sz="2800" dirty="0">
              <a:solidFill>
                <a:schemeClr val="accent2">
                  <a:lumMod val="50000"/>
                </a:schemeClr>
              </a:solidFill>
              <a:effectLst/>
              <a:latin typeface="system-ui"/>
            </a:endParaRPr>
          </a:p>
          <a:p>
            <a:pPr marL="457200" indent="-457200">
              <a:buFont typeface="Arial" panose="020B0604020202020204" pitchFamily="34" charset="0"/>
              <a:buChar char="•"/>
            </a:pPr>
            <a:r>
              <a:rPr lang="en-US" sz="2800" dirty="0">
                <a:solidFill>
                  <a:schemeClr val="accent2">
                    <a:lumMod val="50000"/>
                  </a:schemeClr>
                </a:solidFill>
                <a:effectLst/>
                <a:latin typeface="system-ui"/>
              </a:rPr>
              <a:t>Addition of  primary key</a:t>
            </a:r>
            <a:endParaRPr lang="en-US" sz="2800" i="0" dirty="0">
              <a:solidFill>
                <a:schemeClr val="accent2">
                  <a:lumMod val="50000"/>
                </a:schemeClr>
              </a:solidFill>
              <a:effectLst/>
              <a:latin typeface="system-ui"/>
            </a:endParaRPr>
          </a:p>
        </p:txBody>
      </p:sp>
    </p:spTree>
    <p:extLst>
      <p:ext uri="{BB962C8B-B14F-4D97-AF65-F5344CB8AC3E}">
        <p14:creationId xmlns:p14="http://schemas.microsoft.com/office/powerpoint/2010/main" val="2674941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0">
            <a:extLst>
              <a:ext uri="{FF2B5EF4-FFF2-40B4-BE49-F238E27FC236}">
                <a16:creationId xmlns:a16="http://schemas.microsoft.com/office/drawing/2014/main" id="{6473F39A-E427-EAD0-4DD8-9A7623F8044E}"/>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l="14381" r="14381"/>
          <a:stretch>
            <a:fillRect/>
          </a:stretch>
        </p:blipFill>
        <p:spPr>
          <a:xfrm>
            <a:off x="1" y="0"/>
            <a:ext cx="12192000" cy="6857999"/>
          </a:xfrm>
          <a:prstGeom prst="rect">
            <a:avLst/>
          </a:prstGeom>
        </p:spPr>
      </p:pic>
      <p:sp>
        <p:nvSpPr>
          <p:cNvPr id="3" name="TextBox 2">
            <a:extLst>
              <a:ext uri="{FF2B5EF4-FFF2-40B4-BE49-F238E27FC236}">
                <a16:creationId xmlns:a16="http://schemas.microsoft.com/office/drawing/2014/main" id="{FEA05192-D946-049D-E17E-F1A65D1172FE}"/>
              </a:ext>
            </a:extLst>
          </p:cNvPr>
          <p:cNvSpPr txBox="1"/>
          <p:nvPr/>
        </p:nvSpPr>
        <p:spPr>
          <a:xfrm>
            <a:off x="636104" y="302351"/>
            <a:ext cx="10807148" cy="769441"/>
          </a:xfrm>
          <a:prstGeom prst="rect">
            <a:avLst/>
          </a:prstGeom>
          <a:noFill/>
        </p:spPr>
        <p:txBody>
          <a:bodyPr wrap="square">
            <a:spAutoFit/>
          </a:bodyPr>
          <a:lstStyle/>
          <a:p>
            <a:pPr algn="ctr"/>
            <a:r>
              <a:rPr lang="en-IN" sz="4400" b="1" u="sng" dirty="0">
                <a:ln w="9525">
                  <a:solidFill>
                    <a:schemeClr val="bg1"/>
                  </a:solidFill>
                  <a:prstDash val="solid"/>
                </a:ln>
                <a:solidFill>
                  <a:srgbClr val="542708"/>
                </a:solidFill>
                <a:effectLst>
                  <a:outerShdw blurRad="12700" dist="38100" dir="2700000" algn="tl" rotWithShape="0">
                    <a:schemeClr val="bg1">
                      <a:lumMod val="50000"/>
                    </a:schemeClr>
                  </a:outerShdw>
                </a:effectLst>
              </a:rPr>
              <a:t>Distribution Of Bookings For Each Hotel</a:t>
            </a:r>
          </a:p>
        </p:txBody>
      </p:sp>
      <p:sp>
        <p:nvSpPr>
          <p:cNvPr id="6" name="TextBox 5">
            <a:extLst>
              <a:ext uri="{FF2B5EF4-FFF2-40B4-BE49-F238E27FC236}">
                <a16:creationId xmlns:a16="http://schemas.microsoft.com/office/drawing/2014/main" id="{3206868B-F541-CC4C-AB89-BA15C39E675E}"/>
              </a:ext>
            </a:extLst>
          </p:cNvPr>
          <p:cNvSpPr txBox="1"/>
          <p:nvPr/>
        </p:nvSpPr>
        <p:spPr>
          <a:xfrm>
            <a:off x="535053" y="1764293"/>
            <a:ext cx="4805573" cy="4401205"/>
          </a:xfrm>
          <a:prstGeom prst="rect">
            <a:avLst/>
          </a:prstGeom>
          <a:noFill/>
        </p:spPr>
        <p:txBody>
          <a:bodyPr wrap="square">
            <a:spAutoFit/>
          </a:bodyPr>
          <a:lstStyle/>
          <a:p>
            <a:pPr marL="342900" indent="-342900">
              <a:buFont typeface="Arial" panose="020B0604020202020204" pitchFamily="34" charset="0"/>
              <a:buChar char="•"/>
            </a:pPr>
            <a:r>
              <a:rPr lang="en-IN" sz="2800" dirty="0">
                <a:solidFill>
                  <a:schemeClr val="accent2">
                    <a:lumMod val="50000"/>
                  </a:schemeClr>
                </a:solidFill>
                <a:latin typeface="Söhne"/>
              </a:rPr>
              <a:t>61.13% of guests preferred to book a City Hotel, while 38.87% preferred to book a Resort Hotel.</a:t>
            </a:r>
          </a:p>
          <a:p>
            <a:pPr marL="342900" indent="-342900">
              <a:buFont typeface="Arial" panose="020B0604020202020204" pitchFamily="34" charset="0"/>
              <a:buChar char="•"/>
            </a:pPr>
            <a:r>
              <a:rPr lang="en-US" sz="2800" dirty="0">
                <a:solidFill>
                  <a:schemeClr val="accent2">
                    <a:lumMod val="50000"/>
                  </a:schemeClr>
                </a:solidFill>
                <a:latin typeface="Söhne"/>
              </a:rPr>
              <a:t>City Hotels can boost their revenue by expanding their range of  services and amenities.</a:t>
            </a:r>
          </a:p>
          <a:p>
            <a:pPr marL="342900" indent="-342900">
              <a:buFont typeface="Arial" panose="020B0604020202020204" pitchFamily="34" charset="0"/>
              <a:buChar char="•"/>
            </a:pPr>
            <a:r>
              <a:rPr lang="en-US" sz="2800" dirty="0">
                <a:solidFill>
                  <a:schemeClr val="accent2">
                    <a:lumMod val="50000"/>
                  </a:schemeClr>
                </a:solidFill>
                <a:latin typeface="Söhne"/>
              </a:rPr>
              <a:t>Resort Hotel should explore ways to attract more guests.</a:t>
            </a:r>
          </a:p>
        </p:txBody>
      </p:sp>
      <p:pic>
        <p:nvPicPr>
          <p:cNvPr id="13" name="Picture 12">
            <a:extLst>
              <a:ext uri="{FF2B5EF4-FFF2-40B4-BE49-F238E27FC236}">
                <a16:creationId xmlns:a16="http://schemas.microsoft.com/office/drawing/2014/main" id="{C0DEA481-085F-FF3C-F63A-B33F291FADC3}"/>
              </a:ext>
            </a:extLst>
          </p:cNvPr>
          <p:cNvPicPr>
            <a:picLocks noChangeAspect="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9463" r="7432"/>
          <a:stretch/>
        </p:blipFill>
        <p:spPr>
          <a:xfrm>
            <a:off x="5978386" y="1374143"/>
            <a:ext cx="4929807" cy="4960505"/>
          </a:xfrm>
          <a:prstGeom prst="flowChartConnector">
            <a:avLst/>
          </a:prstGeom>
        </p:spPr>
      </p:pic>
    </p:spTree>
    <p:extLst>
      <p:ext uri="{BB962C8B-B14F-4D97-AF65-F5344CB8AC3E}">
        <p14:creationId xmlns:p14="http://schemas.microsoft.com/office/powerpoint/2010/main" val="415675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1368</Words>
  <Application>Microsoft Office PowerPoint</Application>
  <PresentationFormat>Widescreen</PresentationFormat>
  <Paragraphs>149</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-apple-system</vt:lpstr>
      <vt:lpstr>Arial</vt:lpstr>
      <vt:lpstr>Calibri</vt:lpstr>
      <vt:lpstr>Calibri Light</vt:lpstr>
      <vt:lpstr>Colonna MT</vt:lpstr>
      <vt:lpstr>Söhne</vt:lpstr>
      <vt:lpstr>system-ui</vt:lpstr>
      <vt:lpstr>var(--jp-content-font-family)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vaghela</dc:creator>
  <cp:lastModifiedBy>krishna vaghela</cp:lastModifiedBy>
  <cp:revision>4</cp:revision>
  <dcterms:created xsi:type="dcterms:W3CDTF">2024-04-17T19:11:07Z</dcterms:created>
  <dcterms:modified xsi:type="dcterms:W3CDTF">2024-04-18T07:04:49Z</dcterms:modified>
</cp:coreProperties>
</file>